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8"/>
  </p:notesMasterIdLst>
  <p:sldIdLst>
    <p:sldId id="371" r:id="rId4"/>
    <p:sldId id="381" r:id="rId5"/>
    <p:sldId id="383" r:id="rId6"/>
    <p:sldId id="264" r:id="rId7"/>
    <p:sldId id="384" r:id="rId8"/>
    <p:sldId id="373" r:id="rId9"/>
    <p:sldId id="374" r:id="rId10"/>
    <p:sldId id="393" r:id="rId11"/>
    <p:sldId id="392" r:id="rId12"/>
    <p:sldId id="266" r:id="rId13"/>
    <p:sldId id="388" r:id="rId14"/>
    <p:sldId id="389" r:id="rId15"/>
    <p:sldId id="360" r:id="rId16"/>
    <p:sldId id="391" r:id="rId17"/>
    <p:sldId id="396" r:id="rId18"/>
    <p:sldId id="261" r:id="rId19"/>
    <p:sldId id="398" r:id="rId20"/>
    <p:sldId id="361" r:id="rId21"/>
    <p:sldId id="399" r:id="rId22"/>
    <p:sldId id="379" r:id="rId23"/>
    <p:sldId id="380" r:id="rId24"/>
    <p:sldId id="401" r:id="rId25"/>
    <p:sldId id="403" r:id="rId26"/>
    <p:sldId id="40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25104-9588-42C0-A430-C7BCB659B4CA}" v="1" dt="2024-11-18T23:11:46.1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0" autoAdjust="0"/>
    <p:restoredTop sz="94980" autoAdjust="0"/>
  </p:normalViewPr>
  <p:slideViewPr>
    <p:cSldViewPr snapToGrid="0">
      <p:cViewPr varScale="1">
        <p:scale>
          <a:sx n="70" d="100"/>
          <a:sy n="70" d="100"/>
        </p:scale>
        <p:origin x="48" y="1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E5A25104-9588-42C0-A430-C7BCB659B4CA}"/>
    <pc:docChg chg="custSel addSld modSld">
      <pc:chgData name="Kal Rabb" userId="3edf06299a4717ec" providerId="LiveId" clId="{E5A25104-9588-42C0-A430-C7BCB659B4CA}" dt="2024-11-18T23:15:10.997" v="89" actId="20577"/>
      <pc:docMkLst>
        <pc:docMk/>
      </pc:docMkLst>
      <pc:sldChg chg="addSp delSp modSp new mod modClrScheme chgLayout">
        <pc:chgData name="Kal Rabb" userId="3edf06299a4717ec" providerId="LiveId" clId="{E5A25104-9588-42C0-A430-C7BCB659B4CA}" dt="2024-11-18T23:15:10.997" v="89" actId="20577"/>
        <pc:sldMkLst>
          <pc:docMk/>
          <pc:sldMk cId="1604190030" sldId="372"/>
        </pc:sldMkLst>
        <pc:spChg chg="del mod ord">
          <ac:chgData name="Kal Rabb" userId="3edf06299a4717ec" providerId="LiveId" clId="{E5A25104-9588-42C0-A430-C7BCB659B4CA}" dt="2024-11-18T23:11:42.131" v="1" actId="700"/>
          <ac:spMkLst>
            <pc:docMk/>
            <pc:sldMk cId="1604190030" sldId="372"/>
            <ac:spMk id="2" creationId="{AD273153-4D41-7281-F155-10BE7FAC7DBB}"/>
          </ac:spMkLst>
        </pc:spChg>
        <pc:spChg chg="del">
          <ac:chgData name="Kal Rabb" userId="3edf06299a4717ec" providerId="LiveId" clId="{E5A25104-9588-42C0-A430-C7BCB659B4CA}" dt="2024-11-18T23:11:42.131" v="1" actId="700"/>
          <ac:spMkLst>
            <pc:docMk/>
            <pc:sldMk cId="1604190030" sldId="372"/>
            <ac:spMk id="3" creationId="{1D0051ED-06EE-4402-EA39-F5D4197DD83B}"/>
          </ac:spMkLst>
        </pc:spChg>
        <pc:spChg chg="mod ord">
          <ac:chgData name="Kal Rabb" userId="3edf06299a4717ec" providerId="LiveId" clId="{E5A25104-9588-42C0-A430-C7BCB659B4CA}" dt="2024-11-18T23:11:42.131" v="1" actId="700"/>
          <ac:spMkLst>
            <pc:docMk/>
            <pc:sldMk cId="1604190030" sldId="372"/>
            <ac:spMk id="4" creationId="{95497B43-6BE5-8839-E809-D9CCD60D5EBE}"/>
          </ac:spMkLst>
        </pc:spChg>
        <pc:spChg chg="add mod ord">
          <ac:chgData name="Kal Rabb" userId="3edf06299a4717ec" providerId="LiveId" clId="{E5A25104-9588-42C0-A430-C7BCB659B4CA}" dt="2024-11-18T23:12:00.375" v="18" actId="313"/>
          <ac:spMkLst>
            <pc:docMk/>
            <pc:sldMk cId="1604190030" sldId="372"/>
            <ac:spMk id="5" creationId="{292D0222-D050-A97E-452E-D79835707711}"/>
          </ac:spMkLst>
        </pc:spChg>
        <pc:spChg chg="add mod">
          <ac:chgData name="Kal Rabb" userId="3edf06299a4717ec" providerId="LiveId" clId="{E5A25104-9588-42C0-A430-C7BCB659B4CA}" dt="2024-11-18T23:12:25.694" v="22" actId="1076"/>
          <ac:spMkLst>
            <pc:docMk/>
            <pc:sldMk cId="1604190030" sldId="372"/>
            <ac:spMk id="8" creationId="{1FA689ED-9257-1512-2337-6E53702CC9AF}"/>
          </ac:spMkLst>
        </pc:spChg>
        <pc:spChg chg="add mod">
          <ac:chgData name="Kal Rabb" userId="3edf06299a4717ec" providerId="LiveId" clId="{E5A25104-9588-42C0-A430-C7BCB659B4CA}" dt="2024-11-18T23:15:10.997" v="89" actId="20577"/>
          <ac:spMkLst>
            <pc:docMk/>
            <pc:sldMk cId="1604190030" sldId="372"/>
            <ac:spMk id="10" creationId="{AEAAAF02-189C-5B4C-2B95-78CCF10041A2}"/>
          </ac:spMkLst>
        </pc:spChg>
        <pc:spChg chg="add mod">
          <ac:chgData name="Kal Rabb" userId="3edf06299a4717ec" providerId="LiveId" clId="{E5A25104-9588-42C0-A430-C7BCB659B4CA}" dt="2024-11-18T23:14:43.007" v="37" actId="14100"/>
          <ac:spMkLst>
            <pc:docMk/>
            <pc:sldMk cId="1604190030" sldId="372"/>
            <ac:spMk id="12" creationId="{E1C3C97A-BA70-43D8-4365-A8E9674DB01C}"/>
          </ac:spMkLst>
        </pc:spChg>
        <pc:picChg chg="add mod">
          <ac:chgData name="Kal Rabb" userId="3edf06299a4717ec" providerId="LiveId" clId="{E5A25104-9588-42C0-A430-C7BCB659B4CA}" dt="2024-11-18T23:14:18.713" v="28" actId="1076"/>
          <ac:picMkLst>
            <pc:docMk/>
            <pc:sldMk cId="1604190030" sldId="372"/>
            <ac:picMk id="6" creationId="{23FAC55A-98A6-A530-201C-4EA77718651A}"/>
          </ac:picMkLst>
        </pc:picChg>
      </pc:sldChg>
    </pc:docChg>
  </pc:docChgLst>
  <pc:docChgLst>
    <pc:chgData name="Kal Rabb" userId="3edf06299a4717ec" providerId="LiveId" clId="{6E9B5EBE-77DA-45F0-A8C2-1CF2F2959C4D}"/>
    <pc:docChg chg="custSel addSld delSld modSld">
      <pc:chgData name="Kal Rabb" userId="3edf06299a4717ec" providerId="LiveId" clId="{6E9B5EBE-77DA-45F0-A8C2-1CF2F2959C4D}" dt="2023-07-05T18:31:11.871" v="375" actId="20577"/>
      <pc:docMkLst>
        <pc:docMk/>
      </pc:docMkLst>
      <pc:sldChg chg="addSp delSp modSp mod">
        <pc:chgData name="Kal Rabb" userId="3edf06299a4717ec" providerId="LiveId" clId="{6E9B5EBE-77DA-45F0-A8C2-1CF2F2959C4D}" dt="2023-07-05T18:29:33.291" v="178"/>
        <pc:sldMkLst>
          <pc:docMk/>
          <pc:sldMk cId="2264493515" sldId="265"/>
        </pc:sldMkLst>
        <pc:spChg chg="add del mod">
          <ac:chgData name="Kal Rabb" userId="3edf06299a4717ec" providerId="LiveId" clId="{6E9B5EBE-77DA-45F0-A8C2-1CF2F2959C4D}" dt="2023-07-05T18:29:33.291" v="178"/>
          <ac:spMkLst>
            <pc:docMk/>
            <pc:sldMk cId="2264493515" sldId="265"/>
            <ac:spMk id="5" creationId="{D74873BF-1DC9-A5B6-F712-DD9BD4A93B2B}"/>
          </ac:spMkLst>
        </pc:spChg>
      </pc:sldChg>
      <pc:sldChg chg="addSp modSp mod">
        <pc:chgData name="Kal Rabb" userId="3edf06299a4717ec" providerId="LiveId" clId="{6E9B5EBE-77DA-45F0-A8C2-1CF2F2959C4D}" dt="2023-07-05T18:31:11.871" v="375" actId="20577"/>
        <pc:sldMkLst>
          <pc:docMk/>
          <pc:sldMk cId="4213176439" sldId="370"/>
        </pc:sldMkLst>
        <pc:spChg chg="mod">
          <ac:chgData name="Kal Rabb" userId="3edf06299a4717ec" providerId="LiveId" clId="{6E9B5EBE-77DA-45F0-A8C2-1CF2F2959C4D}" dt="2023-07-05T18:30:10.209" v="187" actId="20577"/>
          <ac:spMkLst>
            <pc:docMk/>
            <pc:sldMk cId="4213176439" sldId="370"/>
            <ac:spMk id="3" creationId="{F9E155D6-99FD-46B7-869D-0B86A00CD2A7}"/>
          </ac:spMkLst>
        </pc:spChg>
        <pc:spChg chg="add mod">
          <ac:chgData name="Kal Rabb" userId="3edf06299a4717ec" providerId="LiveId" clId="{6E9B5EBE-77DA-45F0-A8C2-1CF2F2959C4D}" dt="2023-07-05T18:31:11.871" v="375" actId="20577"/>
          <ac:spMkLst>
            <pc:docMk/>
            <pc:sldMk cId="4213176439" sldId="370"/>
            <ac:spMk id="5" creationId="{9CDD3640-F096-4E68-B689-24A7F6AAFBAB}"/>
          </ac:spMkLst>
        </pc:spChg>
      </pc:sldChg>
      <pc:sldChg chg="addSp delSp modSp new del mod">
        <pc:chgData name="Kal Rabb" userId="3edf06299a4717ec" providerId="LiveId" clId="{6E9B5EBE-77DA-45F0-A8C2-1CF2F2959C4D}" dt="2023-07-05T18:28:59.102" v="175" actId="47"/>
        <pc:sldMkLst>
          <pc:docMk/>
          <pc:sldMk cId="3486942511" sldId="372"/>
        </pc:sldMkLst>
        <pc:spChg chg="mod">
          <ac:chgData name="Kal Rabb" userId="3edf06299a4717ec" providerId="LiveId" clId="{6E9B5EBE-77DA-45F0-A8C2-1CF2F2959C4D}" dt="2023-07-05T17:40:25.364" v="16" actId="20577"/>
          <ac:spMkLst>
            <pc:docMk/>
            <pc:sldMk cId="3486942511" sldId="372"/>
            <ac:spMk id="2" creationId="{10BB299B-08AC-A8A6-E2F5-BCECECBB7BFD}"/>
          </ac:spMkLst>
        </pc:spChg>
        <pc:spChg chg="del">
          <ac:chgData name="Kal Rabb" userId="3edf06299a4717ec" providerId="LiveId" clId="{6E9B5EBE-77DA-45F0-A8C2-1CF2F2959C4D}" dt="2023-07-05T17:40:41.081" v="17" actId="3680"/>
          <ac:spMkLst>
            <pc:docMk/>
            <pc:sldMk cId="3486942511" sldId="372"/>
            <ac:spMk id="3" creationId="{106591F0-5A80-3EB1-BA11-6CEE891F4683}"/>
          </ac:spMkLst>
        </pc:spChg>
        <pc:graphicFrameChg chg="add mod ord modGraphic">
          <ac:chgData name="Kal Rabb" userId="3edf06299a4717ec" providerId="LiveId" clId="{6E9B5EBE-77DA-45F0-A8C2-1CF2F2959C4D}" dt="2023-07-05T18:28:52.249" v="174" actId="20577"/>
          <ac:graphicFrameMkLst>
            <pc:docMk/>
            <pc:sldMk cId="3486942511" sldId="372"/>
            <ac:graphicFrameMk id="4" creationId="{7B2A1487-F86E-E637-260F-E0A197F17D87}"/>
          </ac:graphicFrameMkLst>
        </pc:graphicFrameChg>
      </pc:sldChg>
    </pc:docChg>
  </pc:docChgLst>
  <pc:docChgLst>
    <pc:chgData name="Kal Rabb" userId="3edf06299a4717ec" providerId="LiveId" clId="{BB33E76A-1C9D-455A-969E-80BCFD1D3EF9}"/>
    <pc:docChg chg="undo custSel addSld delSld modSld">
      <pc:chgData name="Kal Rabb" userId="3edf06299a4717ec" providerId="LiveId" clId="{BB33E76A-1C9D-455A-969E-80BCFD1D3EF9}" dt="2019-04-10T19:34:32.702" v="778" actId="2696"/>
      <pc:docMkLst>
        <pc:docMk/>
      </pc:docMkLst>
      <pc:sldChg chg="modSp del">
        <pc:chgData name="Kal Rabb" userId="3edf06299a4717ec" providerId="LiveId" clId="{BB33E76A-1C9D-455A-969E-80BCFD1D3EF9}" dt="2019-04-10T19:27:43.905" v="183" actId="20577"/>
        <pc:sldMkLst>
          <pc:docMk/>
          <pc:sldMk cId="2936970351" sldId="258"/>
        </pc:sldMkLst>
        <pc:spChg chg="mod">
          <ac:chgData name="Kal Rabb" userId="3edf06299a4717ec" providerId="LiveId" clId="{BB33E76A-1C9D-455A-969E-80BCFD1D3EF9}" dt="2019-04-10T19:26:12.457" v="60" actId="20577"/>
          <ac:spMkLst>
            <pc:docMk/>
            <pc:sldMk cId="2936970351" sldId="258"/>
            <ac:spMk id="2" creationId="{5515B9BA-30BE-4C0F-A3D5-4331F3100BD5}"/>
          </ac:spMkLst>
        </pc:spChg>
        <pc:spChg chg="mod">
          <ac:chgData name="Kal Rabb" userId="3edf06299a4717ec" providerId="LiveId" clId="{BB33E76A-1C9D-455A-969E-80BCFD1D3EF9}" dt="2019-04-10T19:27:43.905" v="183" actId="20577"/>
          <ac:spMkLst>
            <pc:docMk/>
            <pc:sldMk cId="2936970351" sldId="258"/>
            <ac:spMk id="3" creationId="{900DFF90-25A0-402C-98D2-71BA7B5D7EEB}"/>
          </ac:spMkLst>
        </pc:spChg>
      </pc:sldChg>
      <pc:sldChg chg="modSp del">
        <pc:chgData name="Kal Rabb" userId="3edf06299a4717ec" providerId="LiveId" clId="{BB33E76A-1C9D-455A-969E-80BCFD1D3EF9}" dt="2019-04-10T19:30:43.411" v="525" actId="20577"/>
        <pc:sldMkLst>
          <pc:docMk/>
          <pc:sldMk cId="1833804105" sldId="259"/>
        </pc:sldMkLst>
        <pc:spChg chg="mod">
          <ac:chgData name="Kal Rabb" userId="3edf06299a4717ec" providerId="LiveId" clId="{BB33E76A-1C9D-455A-969E-80BCFD1D3EF9}" dt="2019-04-10T19:30:43.411" v="525" actId="20577"/>
          <ac:spMkLst>
            <pc:docMk/>
            <pc:sldMk cId="1833804105" sldId="259"/>
            <ac:spMk id="3" creationId="{08146B21-20AA-4F06-B2C6-732BD1D5FB06}"/>
          </ac:spMkLst>
        </pc:spChg>
      </pc:sldChg>
      <pc:sldChg chg="modSp del">
        <pc:chgData name="Kal Rabb" userId="3edf06299a4717ec" providerId="LiveId" clId="{BB33E76A-1C9D-455A-969E-80BCFD1D3EF9}" dt="2019-04-10T19:31:02.219" v="530" actId="403"/>
        <pc:sldMkLst>
          <pc:docMk/>
          <pc:sldMk cId="607294037" sldId="260"/>
        </pc:sldMkLst>
        <pc:spChg chg="mod">
          <ac:chgData name="Kal Rabb" userId="3edf06299a4717ec" providerId="LiveId" clId="{BB33E76A-1C9D-455A-969E-80BCFD1D3EF9}" dt="2019-04-10T19:31:02.219" v="530" actId="403"/>
          <ac:spMkLst>
            <pc:docMk/>
            <pc:sldMk cId="607294037" sldId="260"/>
            <ac:spMk id="3" creationId="{08146B21-20AA-4F06-B2C6-732BD1D5FB06}"/>
          </ac:spMkLst>
        </pc:spChg>
      </pc:sldChg>
      <pc:sldChg chg="modSp del">
        <pc:chgData name="Kal Rabb" userId="3edf06299a4717ec" providerId="LiveId" clId="{BB33E76A-1C9D-455A-969E-80BCFD1D3EF9}" dt="2019-04-10T19:31:20.272" v="533" actId="403"/>
        <pc:sldMkLst>
          <pc:docMk/>
          <pc:sldMk cId="3682399607" sldId="261"/>
        </pc:sldMkLst>
        <pc:spChg chg="mod">
          <ac:chgData name="Kal Rabb" userId="3edf06299a4717ec" providerId="LiveId" clId="{BB33E76A-1C9D-455A-969E-80BCFD1D3EF9}" dt="2019-04-10T19:31:20.272" v="533" actId="403"/>
          <ac:spMkLst>
            <pc:docMk/>
            <pc:sldMk cId="3682399607" sldId="261"/>
            <ac:spMk id="3" creationId="{08146B21-20AA-4F06-B2C6-732BD1D5FB06}"/>
          </ac:spMkLst>
        </pc:spChg>
      </pc:sldChg>
      <pc:sldChg chg="del">
        <pc:chgData name="Kal Rabb" userId="3edf06299a4717ec" providerId="LiveId" clId="{BB33E76A-1C9D-455A-969E-80BCFD1D3EF9}" dt="2019-04-10T19:34:32.702" v="778" actId="2696"/>
        <pc:sldMkLst>
          <pc:docMk/>
          <pc:sldMk cId="2559545296" sldId="362"/>
        </pc:sldMkLst>
      </pc:sldChg>
      <pc:sldChg chg="modSp">
        <pc:chgData name="Kal Rabb" userId="3edf06299a4717ec" providerId="LiveId" clId="{BB33E76A-1C9D-455A-969E-80BCFD1D3EF9}" dt="2019-02-08T00:44:31.955" v="37" actId="20577"/>
        <pc:sldMkLst>
          <pc:docMk/>
          <pc:sldMk cId="4155689639" sldId="365"/>
        </pc:sldMkLst>
        <pc:spChg chg="mod">
          <ac:chgData name="Kal Rabb" userId="3edf06299a4717ec" providerId="LiveId" clId="{BB33E76A-1C9D-455A-969E-80BCFD1D3EF9}" dt="2019-02-08T00:44:31.955" v="37" actId="20577"/>
          <ac:spMkLst>
            <pc:docMk/>
            <pc:sldMk cId="4155689639" sldId="365"/>
            <ac:spMk id="3" creationId="{00000000-0000-0000-0000-000000000000}"/>
          </ac:spMkLst>
        </pc:spChg>
      </pc:sldChg>
      <pc:sldChg chg="addSp delSp modSp add">
        <pc:chgData name="Kal Rabb" userId="3edf06299a4717ec" providerId="LiveId" clId="{BB33E76A-1C9D-455A-969E-80BCFD1D3EF9}" dt="2019-04-10T19:30:16.900" v="521" actId="20577"/>
        <pc:sldMkLst>
          <pc:docMk/>
          <pc:sldMk cId="1655478175" sldId="369"/>
        </pc:sldMkLst>
        <pc:spChg chg="mod">
          <ac:chgData name="Kal Rabb" userId="3edf06299a4717ec" providerId="LiveId" clId="{BB33E76A-1C9D-455A-969E-80BCFD1D3EF9}" dt="2019-04-10T19:27:59.984" v="207" actId="20577"/>
          <ac:spMkLst>
            <pc:docMk/>
            <pc:sldMk cId="1655478175" sldId="369"/>
            <ac:spMk id="2" creationId="{BB957533-0292-4BD7-A5F6-0BBF19EE1497}"/>
          </ac:spMkLst>
        </pc:spChg>
        <pc:spChg chg="del">
          <ac:chgData name="Kal Rabb" userId="3edf06299a4717ec" providerId="LiveId" clId="{BB33E76A-1C9D-455A-969E-80BCFD1D3EF9}" dt="2019-04-10T19:28:08.369" v="208"/>
          <ac:spMkLst>
            <pc:docMk/>
            <pc:sldMk cId="1655478175" sldId="369"/>
            <ac:spMk id="3" creationId="{2C425AF9-589F-485F-A466-1E4FCB05BC8F}"/>
          </ac:spMkLst>
        </pc:spChg>
        <pc:spChg chg="add mod">
          <ac:chgData name="Kal Rabb" userId="3edf06299a4717ec" providerId="LiveId" clId="{BB33E76A-1C9D-455A-969E-80BCFD1D3EF9}" dt="2019-04-10T19:28:11.044" v="213" actId="20577"/>
          <ac:spMkLst>
            <pc:docMk/>
            <pc:sldMk cId="1655478175" sldId="369"/>
            <ac:spMk id="4" creationId="{08E33337-FB79-4A5C-A2B9-E76D97ED46C1}"/>
          </ac:spMkLst>
        </pc:spChg>
        <pc:spChg chg="add mod">
          <ac:chgData name="Kal Rabb" userId="3edf06299a4717ec" providerId="LiveId" clId="{BB33E76A-1C9D-455A-969E-80BCFD1D3EF9}" dt="2019-04-10T19:29:29.014" v="398" actId="20577"/>
          <ac:spMkLst>
            <pc:docMk/>
            <pc:sldMk cId="1655478175" sldId="369"/>
            <ac:spMk id="5" creationId="{9B13B494-55F2-4B4B-8EB8-DC77E13C630A}"/>
          </ac:spMkLst>
        </pc:spChg>
        <pc:spChg chg="add mod">
          <ac:chgData name="Kal Rabb" userId="3edf06299a4717ec" providerId="LiveId" clId="{BB33E76A-1C9D-455A-969E-80BCFD1D3EF9}" dt="2019-04-10T19:28:13.814" v="217" actId="20577"/>
          <ac:spMkLst>
            <pc:docMk/>
            <pc:sldMk cId="1655478175" sldId="369"/>
            <ac:spMk id="6" creationId="{71C7B9BD-2B47-43B1-AA5E-1F54C7F5D964}"/>
          </ac:spMkLst>
        </pc:spChg>
        <pc:spChg chg="add mod">
          <ac:chgData name="Kal Rabb" userId="3edf06299a4717ec" providerId="LiveId" clId="{BB33E76A-1C9D-455A-969E-80BCFD1D3EF9}" dt="2019-04-10T19:30:16.900" v="521" actId="20577"/>
          <ac:spMkLst>
            <pc:docMk/>
            <pc:sldMk cId="1655478175" sldId="369"/>
            <ac:spMk id="7" creationId="{6A64DFCC-E049-4597-9D7E-4CC76771E61A}"/>
          </ac:spMkLst>
        </pc:spChg>
      </pc:sldChg>
      <pc:sldChg chg="addSp modSp add">
        <pc:chgData name="Kal Rabb" userId="3edf06299a4717ec" providerId="LiveId" clId="{BB33E76A-1C9D-455A-969E-80BCFD1D3EF9}" dt="2019-04-10T19:33:57.210" v="776"/>
        <pc:sldMkLst>
          <pc:docMk/>
          <pc:sldMk cId="4213176439" sldId="370"/>
        </pc:sldMkLst>
        <pc:spChg chg="mod">
          <ac:chgData name="Kal Rabb" userId="3edf06299a4717ec" providerId="LiveId" clId="{BB33E76A-1C9D-455A-969E-80BCFD1D3EF9}" dt="2019-04-10T19:31:29.410" v="542" actId="20577"/>
          <ac:spMkLst>
            <pc:docMk/>
            <pc:sldMk cId="4213176439" sldId="370"/>
            <ac:spMk id="2" creationId="{CF7F14D8-1BF1-41C3-8299-13212E3C71FF}"/>
          </ac:spMkLst>
        </pc:spChg>
        <pc:spChg chg="mod">
          <ac:chgData name="Kal Rabb" userId="3edf06299a4717ec" providerId="LiveId" clId="{BB33E76A-1C9D-455A-969E-80BCFD1D3EF9}" dt="2019-04-10T19:32:49.119" v="717" actId="403"/>
          <ac:spMkLst>
            <pc:docMk/>
            <pc:sldMk cId="4213176439" sldId="370"/>
            <ac:spMk id="3" creationId="{F9E155D6-99FD-46B7-869D-0B86A00CD2A7}"/>
          </ac:spMkLst>
        </pc:spChg>
        <pc:spChg chg="add mod">
          <ac:chgData name="Kal Rabb" userId="3edf06299a4717ec" providerId="LiveId" clId="{BB33E76A-1C9D-455A-969E-80BCFD1D3EF9}" dt="2019-04-10T19:33:57.210" v="776"/>
          <ac:spMkLst>
            <pc:docMk/>
            <pc:sldMk cId="4213176439" sldId="370"/>
            <ac:spMk id="4" creationId="{70356A80-00ED-4280-B5CA-8D059DD6120F}"/>
          </ac:spMkLst>
        </pc:spChg>
      </pc:sldChg>
      <pc:sldChg chg="modSp add del">
        <pc:chgData name="Kal Rabb" userId="3edf06299a4717ec" providerId="LiveId" clId="{BB33E76A-1C9D-455A-969E-80BCFD1D3EF9}" dt="2019-04-10T19:34:01.301" v="777" actId="2696"/>
        <pc:sldMkLst>
          <pc:docMk/>
          <pc:sldMk cId="1223238693" sldId="371"/>
        </pc:sldMkLst>
        <pc:spChg chg="mod">
          <ac:chgData name="Kal Rabb" userId="3edf06299a4717ec" providerId="LiveId" clId="{BB33E76A-1C9D-455A-969E-80BCFD1D3EF9}" dt="2019-04-10T19:33:31.434" v="774" actId="6549"/>
          <ac:spMkLst>
            <pc:docMk/>
            <pc:sldMk cId="1223238693" sldId="371"/>
            <ac:spMk id="3" creationId="{F9E155D6-99FD-46B7-869D-0B86A00CD2A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F69A1-4132-471E-8A65-15C889FE315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124323-B6E9-4D35-8516-07C286C5D9FD}">
      <dgm:prSet phldrT="[Text]"/>
      <dgm:spPr/>
      <dgm:t>
        <a:bodyPr/>
        <a:lstStyle/>
        <a:p>
          <a:r>
            <a:rPr lang="en-US" dirty="0"/>
            <a:t>Cloud  Infrastructure</a:t>
          </a:r>
        </a:p>
      </dgm:t>
    </dgm:pt>
    <dgm:pt modelId="{E625C345-FA43-43B8-93AF-299EF2BD53E2}" type="parTrans" cxnId="{5E7B5A0A-B4E3-4536-9254-A4D20B7722CB}">
      <dgm:prSet/>
      <dgm:spPr/>
      <dgm:t>
        <a:bodyPr/>
        <a:lstStyle/>
        <a:p>
          <a:endParaRPr lang="en-US"/>
        </a:p>
      </dgm:t>
    </dgm:pt>
    <dgm:pt modelId="{32061FFC-5639-4667-9837-BFD4E24D84FB}" type="sibTrans" cxnId="{5E7B5A0A-B4E3-4536-9254-A4D20B7722CB}">
      <dgm:prSet/>
      <dgm:spPr/>
      <dgm:t>
        <a:bodyPr/>
        <a:lstStyle/>
        <a:p>
          <a:endParaRPr lang="en-US"/>
        </a:p>
      </dgm:t>
    </dgm:pt>
    <dgm:pt modelId="{160F85C1-3BAF-4DC0-BEFE-AC5B0306B89C}">
      <dgm:prSet phldrT="[Text]"/>
      <dgm:spPr/>
      <dgm:t>
        <a:bodyPr/>
        <a:lstStyle/>
        <a:p>
          <a:r>
            <a:rPr lang="en-US" dirty="0"/>
            <a:t>SaaS</a:t>
          </a:r>
        </a:p>
      </dgm:t>
    </dgm:pt>
    <dgm:pt modelId="{6B768F88-6066-499E-9B53-5C98688F675B}" type="parTrans" cxnId="{63D3F207-BD1D-4A7C-AFC0-14D089649DEF}">
      <dgm:prSet/>
      <dgm:spPr/>
      <dgm:t>
        <a:bodyPr/>
        <a:lstStyle/>
        <a:p>
          <a:endParaRPr lang="en-US"/>
        </a:p>
      </dgm:t>
    </dgm:pt>
    <dgm:pt modelId="{F5C20F5A-CE3B-4AC0-9C41-1F91AD959CCE}" type="sibTrans" cxnId="{63D3F207-BD1D-4A7C-AFC0-14D089649DEF}">
      <dgm:prSet/>
      <dgm:spPr/>
      <dgm:t>
        <a:bodyPr/>
        <a:lstStyle/>
        <a:p>
          <a:endParaRPr lang="en-US"/>
        </a:p>
      </dgm:t>
    </dgm:pt>
    <dgm:pt modelId="{AD236266-1818-4190-A2D1-2773F7581EB5}">
      <dgm:prSet phldrT="[Text]"/>
      <dgm:spPr/>
      <dgm:t>
        <a:bodyPr/>
        <a:lstStyle/>
        <a:p>
          <a:r>
            <a:rPr lang="en-US" dirty="0"/>
            <a:t>PaaS</a:t>
          </a:r>
        </a:p>
      </dgm:t>
    </dgm:pt>
    <dgm:pt modelId="{9173FA77-279F-47F7-9315-7A453A11DBBB}" type="parTrans" cxnId="{53E32A05-FE3E-49B1-8147-529BBCE3CE48}">
      <dgm:prSet/>
      <dgm:spPr/>
      <dgm:t>
        <a:bodyPr/>
        <a:lstStyle/>
        <a:p>
          <a:endParaRPr lang="en-US"/>
        </a:p>
      </dgm:t>
    </dgm:pt>
    <dgm:pt modelId="{80DD2DCF-C7BB-40D8-8099-FAF5BD5514C8}" type="sibTrans" cxnId="{53E32A05-FE3E-49B1-8147-529BBCE3CE48}">
      <dgm:prSet/>
      <dgm:spPr/>
      <dgm:t>
        <a:bodyPr/>
        <a:lstStyle/>
        <a:p>
          <a:endParaRPr lang="en-US"/>
        </a:p>
      </dgm:t>
    </dgm:pt>
    <dgm:pt modelId="{E1E1A1E6-F928-48E7-B8B3-83243A6D501F}">
      <dgm:prSet phldrT="[Text]"/>
      <dgm:spPr/>
      <dgm:t>
        <a:bodyPr/>
        <a:lstStyle/>
        <a:p>
          <a:r>
            <a:rPr lang="en-US" dirty="0"/>
            <a:t>IaaS</a:t>
          </a:r>
        </a:p>
      </dgm:t>
    </dgm:pt>
    <dgm:pt modelId="{AC734137-CCAD-4804-88F3-65DCFBF5CE26}" type="parTrans" cxnId="{A86B319C-99FD-4DB3-92ED-2E05A0D58408}">
      <dgm:prSet/>
      <dgm:spPr/>
      <dgm:t>
        <a:bodyPr/>
        <a:lstStyle/>
        <a:p>
          <a:endParaRPr lang="en-US"/>
        </a:p>
      </dgm:t>
    </dgm:pt>
    <dgm:pt modelId="{E612431C-76DC-4BA7-897B-C26428CAA497}" type="sibTrans" cxnId="{A86B319C-99FD-4DB3-92ED-2E05A0D58408}">
      <dgm:prSet/>
      <dgm:spPr/>
      <dgm:t>
        <a:bodyPr/>
        <a:lstStyle/>
        <a:p>
          <a:endParaRPr lang="en-US"/>
        </a:p>
      </dgm:t>
    </dgm:pt>
    <dgm:pt modelId="{390E5DB6-7CFA-4B03-B614-5221F4AE8EBD}" type="pres">
      <dgm:prSet presAssocID="{6AEF69A1-4132-471E-8A65-15C889FE315F}" presName="theList" presStyleCnt="0">
        <dgm:presLayoutVars>
          <dgm:dir/>
          <dgm:animLvl val="lvl"/>
          <dgm:resizeHandles val="exact"/>
        </dgm:presLayoutVars>
      </dgm:prSet>
      <dgm:spPr/>
    </dgm:pt>
    <dgm:pt modelId="{34BBC5EB-743F-45C2-A687-4CF4862B3890}" type="pres">
      <dgm:prSet presAssocID="{29124323-B6E9-4D35-8516-07C286C5D9FD}" presName="compNode" presStyleCnt="0"/>
      <dgm:spPr/>
    </dgm:pt>
    <dgm:pt modelId="{C765B7A1-FB25-4F5C-924B-455D0E3690BF}" type="pres">
      <dgm:prSet presAssocID="{29124323-B6E9-4D35-8516-07C286C5D9FD}" presName="aNode" presStyleLbl="bgShp" presStyleIdx="0" presStyleCnt="1"/>
      <dgm:spPr/>
    </dgm:pt>
    <dgm:pt modelId="{B7215BF8-D05B-4783-9EC4-11DF012505D9}" type="pres">
      <dgm:prSet presAssocID="{29124323-B6E9-4D35-8516-07C286C5D9FD}" presName="textNode" presStyleLbl="bgShp" presStyleIdx="0" presStyleCnt="1"/>
      <dgm:spPr/>
    </dgm:pt>
    <dgm:pt modelId="{8DB1E897-3DEA-4A6E-8757-AE49A66E9209}" type="pres">
      <dgm:prSet presAssocID="{29124323-B6E9-4D35-8516-07C286C5D9FD}" presName="compChildNode" presStyleCnt="0"/>
      <dgm:spPr/>
    </dgm:pt>
    <dgm:pt modelId="{2519E456-4182-42A0-B5F1-B56A87E9AB3F}" type="pres">
      <dgm:prSet presAssocID="{29124323-B6E9-4D35-8516-07C286C5D9FD}" presName="theInnerList" presStyleCnt="0"/>
      <dgm:spPr/>
    </dgm:pt>
    <dgm:pt modelId="{B2F4EB14-2DEC-411E-A823-73C03FC7EC0E}" type="pres">
      <dgm:prSet presAssocID="{160F85C1-3BAF-4DC0-BEFE-AC5B0306B89C}" presName="childNode" presStyleLbl="node1" presStyleIdx="0" presStyleCnt="3">
        <dgm:presLayoutVars>
          <dgm:bulletEnabled val="1"/>
        </dgm:presLayoutVars>
      </dgm:prSet>
      <dgm:spPr/>
    </dgm:pt>
    <dgm:pt modelId="{8A0044D7-1A04-437A-A1ED-BB2B12079DF2}" type="pres">
      <dgm:prSet presAssocID="{160F85C1-3BAF-4DC0-BEFE-AC5B0306B89C}" presName="aSpace2" presStyleCnt="0"/>
      <dgm:spPr/>
    </dgm:pt>
    <dgm:pt modelId="{5377EF35-E125-4B1C-AFD0-C76AF4ED5170}" type="pres">
      <dgm:prSet presAssocID="{AD236266-1818-4190-A2D1-2773F7581EB5}" presName="childNode" presStyleLbl="node1" presStyleIdx="1" presStyleCnt="3">
        <dgm:presLayoutVars>
          <dgm:bulletEnabled val="1"/>
        </dgm:presLayoutVars>
      </dgm:prSet>
      <dgm:spPr/>
    </dgm:pt>
    <dgm:pt modelId="{59E56AF5-CA80-4185-AD49-114D747016CD}" type="pres">
      <dgm:prSet presAssocID="{AD236266-1818-4190-A2D1-2773F7581EB5}" presName="aSpace2" presStyleCnt="0"/>
      <dgm:spPr/>
    </dgm:pt>
    <dgm:pt modelId="{3D04C518-2BBC-495C-A2E4-2DC067DA05EF}" type="pres">
      <dgm:prSet presAssocID="{E1E1A1E6-F928-48E7-B8B3-83243A6D501F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BC431D00-824D-4E38-BD97-84D258128D0C}" type="presOf" srcId="{6AEF69A1-4132-471E-8A65-15C889FE315F}" destId="{390E5DB6-7CFA-4B03-B614-5221F4AE8EBD}" srcOrd="0" destOrd="0" presId="urn:microsoft.com/office/officeart/2005/8/layout/lProcess2"/>
    <dgm:cxn modelId="{53E32A05-FE3E-49B1-8147-529BBCE3CE48}" srcId="{29124323-B6E9-4D35-8516-07C286C5D9FD}" destId="{AD236266-1818-4190-A2D1-2773F7581EB5}" srcOrd="1" destOrd="0" parTransId="{9173FA77-279F-47F7-9315-7A453A11DBBB}" sibTransId="{80DD2DCF-C7BB-40D8-8099-FAF5BD5514C8}"/>
    <dgm:cxn modelId="{63D3F207-BD1D-4A7C-AFC0-14D089649DEF}" srcId="{29124323-B6E9-4D35-8516-07C286C5D9FD}" destId="{160F85C1-3BAF-4DC0-BEFE-AC5B0306B89C}" srcOrd="0" destOrd="0" parTransId="{6B768F88-6066-499E-9B53-5C98688F675B}" sibTransId="{F5C20F5A-CE3B-4AC0-9C41-1F91AD959CCE}"/>
    <dgm:cxn modelId="{5E7B5A0A-B4E3-4536-9254-A4D20B7722CB}" srcId="{6AEF69A1-4132-471E-8A65-15C889FE315F}" destId="{29124323-B6E9-4D35-8516-07C286C5D9FD}" srcOrd="0" destOrd="0" parTransId="{E625C345-FA43-43B8-93AF-299EF2BD53E2}" sibTransId="{32061FFC-5639-4667-9837-BFD4E24D84FB}"/>
    <dgm:cxn modelId="{488BC30A-C166-4F80-A8BE-0F740B7D10B8}" type="presOf" srcId="{29124323-B6E9-4D35-8516-07C286C5D9FD}" destId="{C765B7A1-FB25-4F5C-924B-455D0E3690BF}" srcOrd="0" destOrd="0" presId="urn:microsoft.com/office/officeart/2005/8/layout/lProcess2"/>
    <dgm:cxn modelId="{2555E732-D427-413A-874B-30DCEF2F9172}" type="presOf" srcId="{E1E1A1E6-F928-48E7-B8B3-83243A6D501F}" destId="{3D04C518-2BBC-495C-A2E4-2DC067DA05EF}" srcOrd="0" destOrd="0" presId="urn:microsoft.com/office/officeart/2005/8/layout/lProcess2"/>
    <dgm:cxn modelId="{E1B8A634-782B-4C67-B215-FCCAE1A4168B}" type="presOf" srcId="{AD236266-1818-4190-A2D1-2773F7581EB5}" destId="{5377EF35-E125-4B1C-AFD0-C76AF4ED5170}" srcOrd="0" destOrd="0" presId="urn:microsoft.com/office/officeart/2005/8/layout/lProcess2"/>
    <dgm:cxn modelId="{C54BCF68-2B76-494C-842F-C976B0416687}" type="presOf" srcId="{29124323-B6E9-4D35-8516-07C286C5D9FD}" destId="{B7215BF8-D05B-4783-9EC4-11DF012505D9}" srcOrd="1" destOrd="0" presId="urn:microsoft.com/office/officeart/2005/8/layout/lProcess2"/>
    <dgm:cxn modelId="{A86B319C-99FD-4DB3-92ED-2E05A0D58408}" srcId="{29124323-B6E9-4D35-8516-07C286C5D9FD}" destId="{E1E1A1E6-F928-48E7-B8B3-83243A6D501F}" srcOrd="2" destOrd="0" parTransId="{AC734137-CCAD-4804-88F3-65DCFBF5CE26}" sibTransId="{E612431C-76DC-4BA7-897B-C26428CAA497}"/>
    <dgm:cxn modelId="{8372E3CE-BD2F-46D2-9CED-8DF2D3C5538A}" type="presOf" srcId="{160F85C1-3BAF-4DC0-BEFE-AC5B0306B89C}" destId="{B2F4EB14-2DEC-411E-A823-73C03FC7EC0E}" srcOrd="0" destOrd="0" presId="urn:microsoft.com/office/officeart/2005/8/layout/lProcess2"/>
    <dgm:cxn modelId="{29B45971-2E8D-4284-B648-53F74FF2C6A0}" type="presParOf" srcId="{390E5DB6-7CFA-4B03-B614-5221F4AE8EBD}" destId="{34BBC5EB-743F-45C2-A687-4CF4862B3890}" srcOrd="0" destOrd="0" presId="urn:microsoft.com/office/officeart/2005/8/layout/lProcess2"/>
    <dgm:cxn modelId="{D235F556-4692-41AA-B4FD-D559F80F9ACF}" type="presParOf" srcId="{34BBC5EB-743F-45C2-A687-4CF4862B3890}" destId="{C765B7A1-FB25-4F5C-924B-455D0E3690BF}" srcOrd="0" destOrd="0" presId="urn:microsoft.com/office/officeart/2005/8/layout/lProcess2"/>
    <dgm:cxn modelId="{12391B42-38F4-4539-9000-6C62B66F1171}" type="presParOf" srcId="{34BBC5EB-743F-45C2-A687-4CF4862B3890}" destId="{B7215BF8-D05B-4783-9EC4-11DF012505D9}" srcOrd="1" destOrd="0" presId="urn:microsoft.com/office/officeart/2005/8/layout/lProcess2"/>
    <dgm:cxn modelId="{9520A9B6-1932-408E-BA2C-416E5D7E3EC0}" type="presParOf" srcId="{34BBC5EB-743F-45C2-A687-4CF4862B3890}" destId="{8DB1E897-3DEA-4A6E-8757-AE49A66E9209}" srcOrd="2" destOrd="0" presId="urn:microsoft.com/office/officeart/2005/8/layout/lProcess2"/>
    <dgm:cxn modelId="{F3C352D4-7878-4DBE-9702-61237ED8B482}" type="presParOf" srcId="{8DB1E897-3DEA-4A6E-8757-AE49A66E9209}" destId="{2519E456-4182-42A0-B5F1-B56A87E9AB3F}" srcOrd="0" destOrd="0" presId="urn:microsoft.com/office/officeart/2005/8/layout/lProcess2"/>
    <dgm:cxn modelId="{FFE5C4D9-2132-4F28-9C1A-56BD61F8A103}" type="presParOf" srcId="{2519E456-4182-42A0-B5F1-B56A87E9AB3F}" destId="{B2F4EB14-2DEC-411E-A823-73C03FC7EC0E}" srcOrd="0" destOrd="0" presId="urn:microsoft.com/office/officeart/2005/8/layout/lProcess2"/>
    <dgm:cxn modelId="{23CE6CC0-9E0A-465A-97D0-F0BA8B95AC2A}" type="presParOf" srcId="{2519E456-4182-42A0-B5F1-B56A87E9AB3F}" destId="{8A0044D7-1A04-437A-A1ED-BB2B12079DF2}" srcOrd="1" destOrd="0" presId="urn:microsoft.com/office/officeart/2005/8/layout/lProcess2"/>
    <dgm:cxn modelId="{5B360396-39EE-4026-9C0B-AA7526F01071}" type="presParOf" srcId="{2519E456-4182-42A0-B5F1-B56A87E9AB3F}" destId="{5377EF35-E125-4B1C-AFD0-C76AF4ED5170}" srcOrd="2" destOrd="0" presId="urn:microsoft.com/office/officeart/2005/8/layout/lProcess2"/>
    <dgm:cxn modelId="{7CC2AD4F-350D-4653-B65A-B2E32AC810AF}" type="presParOf" srcId="{2519E456-4182-42A0-B5F1-B56A87E9AB3F}" destId="{59E56AF5-CA80-4185-AD49-114D747016CD}" srcOrd="3" destOrd="0" presId="urn:microsoft.com/office/officeart/2005/8/layout/lProcess2"/>
    <dgm:cxn modelId="{3498E9CA-BC97-47CC-B1A4-43D7B439D2CF}" type="presParOf" srcId="{2519E456-4182-42A0-B5F1-B56A87E9AB3F}" destId="{3D04C518-2BBC-495C-A2E4-2DC067DA05EF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5B7A1-FB25-4F5C-924B-455D0E3690BF}">
      <dsp:nvSpPr>
        <dsp:cNvPr id="0" name=""/>
        <dsp:cNvSpPr/>
      </dsp:nvSpPr>
      <dsp:spPr>
        <a:xfrm>
          <a:off x="0" y="0"/>
          <a:ext cx="10058399" cy="40227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Cloud  Infrastructure</a:t>
          </a:r>
        </a:p>
      </dsp:txBody>
      <dsp:txXfrm>
        <a:off x="0" y="0"/>
        <a:ext cx="10058399" cy="1206817"/>
      </dsp:txXfrm>
    </dsp:sp>
    <dsp:sp modelId="{B2F4EB14-2DEC-411E-A823-73C03FC7EC0E}">
      <dsp:nvSpPr>
        <dsp:cNvPr id="0" name=""/>
        <dsp:cNvSpPr/>
      </dsp:nvSpPr>
      <dsp:spPr>
        <a:xfrm>
          <a:off x="1005840" y="1207161"/>
          <a:ext cx="8046720" cy="790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140" tIns="78105" rIns="10414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SaaS</a:t>
          </a:r>
        </a:p>
      </dsp:txBody>
      <dsp:txXfrm>
        <a:off x="1028987" y="1230308"/>
        <a:ext cx="8000426" cy="744010"/>
      </dsp:txXfrm>
    </dsp:sp>
    <dsp:sp modelId="{5377EF35-E125-4B1C-AFD0-C76AF4ED5170}">
      <dsp:nvSpPr>
        <dsp:cNvPr id="0" name=""/>
        <dsp:cNvSpPr/>
      </dsp:nvSpPr>
      <dsp:spPr>
        <a:xfrm>
          <a:off x="1005840" y="2119050"/>
          <a:ext cx="8046720" cy="790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140" tIns="78105" rIns="10414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PaaS</a:t>
          </a:r>
        </a:p>
      </dsp:txBody>
      <dsp:txXfrm>
        <a:off x="1028987" y="2142197"/>
        <a:ext cx="8000426" cy="744010"/>
      </dsp:txXfrm>
    </dsp:sp>
    <dsp:sp modelId="{3D04C518-2BBC-495C-A2E4-2DC067DA05EF}">
      <dsp:nvSpPr>
        <dsp:cNvPr id="0" name=""/>
        <dsp:cNvSpPr/>
      </dsp:nvSpPr>
      <dsp:spPr>
        <a:xfrm>
          <a:off x="1005840" y="3030940"/>
          <a:ext cx="8046720" cy="790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140" tIns="78105" rIns="10414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IaaS</a:t>
          </a:r>
        </a:p>
      </dsp:txBody>
      <dsp:txXfrm>
        <a:off x="1028987" y="3054087"/>
        <a:ext cx="8000426" cy="744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A7103-E890-4770-8178-CD200AE74677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1B733-C743-4723-A31C-7722C1A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34FA0E5D-33C5-4F0F-8893-B750F9A995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7B4F4C-ACD0-4716-9ABC-C6B87B6807AB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0CF6CC72-5A41-4F77-A965-B5EFB72656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C6E8EE7A-7283-4DC6-8C48-DC7B97288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Jeff Bezos’ quote: http://news.cnet.com/8301-13953_3-9977100-80.html?tag=mncol </a:t>
            </a:r>
          </a:p>
          <a:p>
            <a:pPr eaLnBrk="1" hangingPunct="1"/>
            <a:r>
              <a:rPr lang="en-US" altLang="en-US" dirty="0"/>
              <a:t>Kevin Marks quote: http://news.cnet.com/8301-13953_3-9938949-80.html?tag=mncol video interview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31562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 degree, cloud computing owes a lot to the dot.com bubble – it built the infrastructure that allowed the internet to become ubiquitous and provide the bandwidth for concepts like cloud computing to grow.</a:t>
            </a:r>
          </a:p>
          <a:p>
            <a:r>
              <a:rPr lang="en-US" dirty="0"/>
              <a:t>Another founding principle was COTS hardware.  The ability to quickly and cheaply source hardware and the fact that it was all the same created a cost effective compute platform to support cloud computing.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1B733-C743-4723-A31C-7722C1A828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2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server, scaling – buying more powerful HW</a:t>
            </a:r>
          </a:p>
          <a:p>
            <a:r>
              <a:rPr lang="en-US" dirty="0"/>
              <a:t>Cluster – load balancing, replication, availability, dynamic allocation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high initial cost (need to by in advance)</a:t>
            </a:r>
          </a:p>
          <a:p>
            <a:pPr marL="171450" indent="-171450">
              <a:buFontTx/>
              <a:buChar char="-"/>
            </a:pPr>
            <a:r>
              <a:rPr lang="en-US" dirty="0"/>
              <a:t>need to manage everything</a:t>
            </a:r>
          </a:p>
          <a:p>
            <a:pPr marL="0" indent="0">
              <a:buFontTx/>
              <a:buNone/>
            </a:pPr>
            <a:r>
              <a:rPr lang="en-US" dirty="0"/>
              <a:t>Cloud – infra owner owns let multiple tenants in</a:t>
            </a:r>
          </a:p>
          <a:p>
            <a:pPr marL="171450" indent="-171450">
              <a:buFontTx/>
              <a:buChar char="-"/>
            </a:pPr>
            <a:r>
              <a:rPr lang="en-US" dirty="0"/>
              <a:t>distributed</a:t>
            </a:r>
          </a:p>
          <a:p>
            <a:pPr marL="171450" indent="-171450">
              <a:buFontTx/>
              <a:buChar char="-"/>
            </a:pPr>
            <a:r>
              <a:rPr lang="en-US" dirty="0"/>
              <a:t>autoscaling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managed by a provider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1B733-C743-4723-A31C-7722C1A828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42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1B733-C743-4723-A31C-7722C1A828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00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>
            <a:extLst>
              <a:ext uri="{FF2B5EF4-FFF2-40B4-BE49-F238E27FC236}">
                <a16:creationId xmlns:a16="http://schemas.microsoft.com/office/drawing/2014/main" id="{6262F0BC-8FEC-496A-BC94-D5194F417F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>
            <a:extLst>
              <a:ext uri="{FF2B5EF4-FFF2-40B4-BE49-F238E27FC236}">
                <a16:creationId xmlns:a16="http://schemas.microsoft.com/office/drawing/2014/main" id="{489671A8-5178-4C49-98DD-5F31A899F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Community – shared across several similar organizations (e.g., computing cluster created &amp; shared by research institutes)</a:t>
            </a:r>
          </a:p>
          <a:p>
            <a:r>
              <a:rPr lang="en-US" altLang="en-US" dirty="0"/>
              <a:t>Resource pooling – dynamic tenant allocation, location independent</a:t>
            </a:r>
          </a:p>
          <a:p>
            <a:r>
              <a:rPr lang="en-US" altLang="en-US" dirty="0"/>
              <a:t>Measured service – measuring on multiple levels (pay-as-you-go requires)</a:t>
            </a:r>
          </a:p>
          <a:p>
            <a:r>
              <a:rPr lang="en-US" altLang="en-US" dirty="0"/>
              <a:t>Homogeneity – standardized HW &amp; SW</a:t>
            </a:r>
          </a:p>
          <a:p>
            <a:r>
              <a:rPr lang="en-US" altLang="en-US" dirty="0"/>
              <a:t>Service oriented – everything is a service (available through API)</a:t>
            </a:r>
          </a:p>
          <a:p>
            <a:endParaRPr lang="en-US" altLang="en-US" dirty="0"/>
          </a:p>
          <a:p>
            <a:r>
              <a:rPr lang="en-US" altLang="en-US" dirty="0"/>
              <a:t>Cloud diagram idea inspired by Maria Spinola 8-31-09</a:t>
            </a:r>
          </a:p>
        </p:txBody>
      </p:sp>
      <p:sp>
        <p:nvSpPr>
          <p:cNvPr id="107524" name="Slide Number Placeholder 3">
            <a:extLst>
              <a:ext uri="{FF2B5EF4-FFF2-40B4-BE49-F238E27FC236}">
                <a16:creationId xmlns:a16="http://schemas.microsoft.com/office/drawing/2014/main" id="{7057B814-4B8E-4867-9CB4-212D99536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DD03AF-8B5E-4745-A3A6-59CD9BD5435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501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023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7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6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80D10280-8535-415B-84BB-684F24FFBC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12800" y="11430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048000"/>
            <a:ext cx="8534400" cy="2590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D0698F-2963-44C6-9EDC-37706B1BA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2D4DD8-D59E-429E-930F-E91C29881B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6730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92A5F0-9A20-4B32-ADEB-49AA04538D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C69126-1984-480C-A5EB-B43F7E1776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33747F-C9BB-4B04-ACE8-13A558938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94239-1E51-41E2-BDF2-295D4A8D65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723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B1A508-C9F3-4A04-86AE-160E73BA59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84CAC9-7456-405C-AE43-3E9006B65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BF31572-FE70-4E0D-971B-73FED23F46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6764C1-E5A6-46EE-A8FA-0BB2AFAA44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095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5689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689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DBD2F6-9007-4F58-9462-35281533D3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68B138-06E0-4099-99C2-275ABBF24B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2C3C12-1CE5-4AD1-B5C9-9813063A7B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8F642-8C4D-4F78-999D-2E83457478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585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43A55E2-A6C9-4B00-BE21-550F9BD7A9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A8DB27-FD0F-47EF-A43B-EBDB673DB2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522D18F-1EAD-4AE2-BBDF-A5CC3F6CEF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E5FBE-D8FB-4F2D-B2BC-63E83ABB1D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3449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F5F160F-F573-4629-884E-9641239B3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0F99DD1-F687-42C5-B769-F422727CD4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D5CF23-9DA0-49B9-BA57-89C3FD053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984F0-BA71-40F1-9DE5-63D9477793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263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6AD21CA-49F1-47B4-BB33-8404BE101F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E2E5B90-DF58-4D16-959E-83533968BC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A538E5-042F-46B9-B72E-440998656D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301C5-19ED-4261-99FB-009C2847A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784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EE764-9279-41AD-A7E6-838A58D424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2ABA34-71B2-465E-A9DD-782A1595E4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9A107A-3B4B-4613-9B94-52D87B79F2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BDB42-B517-4997-BDD9-F9FF03A15E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45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08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EAA27B-AB59-4279-B4FA-7EEB7BD63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BC21A4-1B4C-49E6-A288-084728BD7F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4F572B-567D-4077-9F9C-557EA5DEE7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C1C4FD-1555-4F7B-B3A5-BDFAD0F3C0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059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8177A3-B7E7-4DA1-AB15-80FC4DD77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205F9E-27C5-47CC-975F-D0C0DD0E6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027BCE-EB0A-48C6-BD5C-8C8CE0E9C9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C45125-B775-452C-99CE-F65D81502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983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274638"/>
            <a:ext cx="2895600" cy="6202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74638"/>
            <a:ext cx="8483600" cy="6202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8090FE-97C1-4632-B05B-031EFDB43B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8608C0-EB0F-4385-A7BB-C5C960CFD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E59444-BAC2-4808-8CE6-58CF0A0BCF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1F408-EAAD-4509-9DAB-A2AC5FB62E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602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552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66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1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69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48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83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8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5832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30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44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16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3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5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5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9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8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A4B3D9-2E7E-41E4-A592-962445CDFED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923F4EC-22BE-4EB9-9615-3278EAF2950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28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>
            <a:extLst>
              <a:ext uri="{FF2B5EF4-FFF2-40B4-BE49-F238E27FC236}">
                <a16:creationId xmlns:a16="http://schemas.microsoft.com/office/drawing/2014/main" id="{CF9E6249-B4F8-49BF-882F-597C424E93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8FF64908-E261-41A9-B7DF-8774C01775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04EBEA74-1DFA-469D-885C-1B811AA535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11582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05B43F-283F-404D-931A-4824ED9B79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689726"/>
            <a:ext cx="28448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72D8CD3-17C7-434D-8A93-213211AC5D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10400" y="6689726"/>
            <a:ext cx="38608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3184D1-988B-4B5A-85BD-72D530A810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80800" y="6629400"/>
            <a:ext cx="508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DE748C-3128-4C68-91CE-B4AD9B756F4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56" name="Picture 10" descr="nistBlue">
            <a:extLst>
              <a:ext uri="{FF2B5EF4-FFF2-40B4-BE49-F238E27FC236}">
                <a16:creationId xmlns:a16="http://schemas.microsoft.com/office/drawing/2014/main" id="{34431903-F49B-4944-B367-90A26ED483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503988"/>
            <a:ext cx="13208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27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464DAD-2D4F-46BD-AF71-7C750DDB986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07994B8-0F58-4D7A-BBBE-F2B03E3198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24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archive.org/web/20241123193805/https:/substack-post-media.s3.us-east-1.amazonaws.com/post-files/152070619/7ea0372b-e710-4fcb-a41f-7f928549fb3d.pdf?X-Amz-Algorithm=AWS4-HMAC-SHA256&amp;X-Amz-Content-Sha256=UNSIGNED-PAYLOAD&amp;X-Amz-Credential=ASIAUM3FPD6B2WS5FXT4%2F20241123%2Fus-east-1%2Fs3%2Faws4_request&amp;X-Amz-Date=20241123T193805Z&amp;X-Amz-Expires=3600&amp;X-Amz-Security-Token=IQoJb3JpZ2luX2VjEEIaCXVzLWVhc3QtMSJHMEUCIQC2kR555pFI8HmlydaNacbd9RPRu2BYjsS6BUtYIwpVmQIgIC5k5JRn0xlVZB2aZhNi0dpsodMbVuy0UiAYVgzoqYoqggQI2%2F%2F%2F%2F%2F%2F%2F%2F%2F%2F%2FARAEGgwzMDI0NzExMjY5MTUiDOeTbKFwEqOxR%2BttZCrWAwxAcmObVtjWpEZD5WO6PpOoZ3AHJwHU2Fi42m%2F6dZOWpMKZKr0gIvgXWjdexEN5NUFa5x2r4PiXbC%2FBEizoa4NEuUUVNHGSTQ9FB0rISgGfcqmZCi6L8aIT5IV%2FBRmwQQIwtZIJxVsDXdofktzdaeiMAa1DuA8ZWksfr2u936yuChersIvuBMcMw8izbrAbSL93AKYQhg5oxeBjagNc8%2BWKw1QLpkWeX4vonr%2F4Ili%2BuEJrchDRfQqJUkXK0vAi2zmeyRsNzA0OmhY3MKxZoanypr3D9v02mCrYmzvKTFd%2B0IfHAjDSTe%2FiUTfPxWnr%2BItyA9LNWyX7Fs4eYDPK6%2FvpVTEOlbkQWqUy5ukBPL6UDmmAT65x%2B7Ofhpr1CEMlBI8CiGc4gfbg4XBScKijmyp%2FTk%2FZD%2F%2BbzTohH8sxaRXot99gMt4DP2OQ7S5LJAoG5s6FsoD%2B5%2FeD0%2F2Gn6m4eIDmyh1LMwuKl99whqJTjybFAxGuK7SBfAtpz6%2Bg4e9VsA1eRFX8ckijgD80jFJOR7yLTFGxKNxmyoPgy2gAZWCgWO3Sp1Q0ixxphaXpg4v2F5CIqljcQwEMeUB9Ps%2F6iyHhtAUBANNmfpLqxlBMcM8Soo9GmXFOMNefiLoGOqUB58p6MbetrkYFc2LtsI9NvYH80vCh4fjHwaVTkvDIN5jmgiphqA6PwLPjv3It1nogoqYtk6snmGd58j%2FUNPkXYQpzQLp2olOZY1Ukb9HRgbYkcowP71cpDDTEL%2FryKutpNgx6WFBUhZmiJZL6t%2FGCXMNi8RbkC4dnr8mgTw3yburAGSK6mNKeLPLxjGlN%2FgOqlhjMX4GhWn%2BDuUpMzhNyvluMHFY6&amp;X-Amz-Signature=c2a04d69b332738b503a91db32b88fa97ce966e59f4b536cc5dbbec0c7f15c78&amp;X-Amz-SignedHeaders=host&amp;response-content-disposition=attachment%3B%20filename%3D%22Barclays_Technology_2h24_Cio_Survey_2024.pdf%22&amp;x-id=GetObjec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tackoverflow.com/questions/28564056/place-objects-on-a-defined-shape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Desktop-PC.svg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hyperlink" Target="http://pngimg.com/download/25936" TargetMode="Externa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F8A19C-2ECC-4219-BC49-48D543D12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in the Cloud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49FC85-7D02-4C11-886A-5DD865B8E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s://upload.wikimedia.org/wikipedia/commons/thumb/4/4b/Above_the_Clouds.jpg/1024px-Above_the_Clouds.jpg">
            <a:extLst>
              <a:ext uri="{FF2B5EF4-FFF2-40B4-BE49-F238E27FC236}">
                <a16:creationId xmlns:a16="http://schemas.microsoft.com/office/drawing/2014/main" id="{8E5FB28C-841E-45C4-ACD4-CF06C09D439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4" b="1638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70A3A40-0420-4B80-813E-CDF47D96D183}"/>
              </a:ext>
            </a:extLst>
          </p:cNvPr>
          <p:cNvSpPr/>
          <p:nvPr/>
        </p:nvSpPr>
        <p:spPr>
          <a:xfrm>
            <a:off x="7916884" y="6510527"/>
            <a:ext cx="42751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https://commons.wikimedia.org/wiki/File:Above_the_Clouds.jpg</a:t>
            </a:r>
          </a:p>
        </p:txBody>
      </p:sp>
    </p:spTree>
    <p:extLst>
      <p:ext uri="{BB962C8B-B14F-4D97-AF65-F5344CB8AC3E}">
        <p14:creationId xmlns:p14="http://schemas.microsoft.com/office/powerpoint/2010/main" val="3299674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A5E05-D178-4C4A-9CE0-6DC7D498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Visually 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06FB93-8CCC-4B10-9338-0E905DBA3B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91211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4489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2D5B6-A7BA-4087-94A7-6AE9E479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Deployment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F8FF5-2AA4-4D35-A4E6-123060A31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“The cloud is just someone else’s computer” © somebody on the Internet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WHERE can be important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Security, flexibility, legal, control, </a:t>
            </a:r>
            <a:r>
              <a:rPr lang="en-US" sz="1600" dirty="0" err="1"/>
              <a:t>etc</a:t>
            </a:r>
            <a:endParaRPr lang="en-US" sz="1600" dirty="0"/>
          </a:p>
          <a:p>
            <a:r>
              <a:rPr lang="en-US" dirty="0"/>
              <a:t>There are multiple deployment models to fit business needs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Public Cloud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For the masses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Multi-tenant – shared infrastructure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Almost endless scalability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Fast provisioning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Pay-as-you-go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Use cases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Companies with spiked load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BEDADF-55F0-5F50-D008-21173CBF11EB}"/>
              </a:ext>
            </a:extLst>
          </p:cNvPr>
          <p:cNvSpPr txBox="1"/>
          <p:nvPr/>
        </p:nvSpPr>
        <p:spPr>
          <a:xfrm>
            <a:off x="5565921" y="3252366"/>
            <a:ext cx="5554199" cy="302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6918" marR="0" lvl="1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Cloud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Enterprise owned, but using Cloud Technology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be local, or remote (but segregated)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Mini-AWS/Azure/GCP within one company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Single-tenant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control &amp; customization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sovereignty / strict compliance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 cost inflection point</a:t>
            </a:r>
          </a:p>
          <a:p>
            <a:pPr marL="669798" marR="0" lvl="2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cases</a:t>
            </a:r>
          </a:p>
          <a:p>
            <a:pPr marL="852678" marR="0" lvl="3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 corporation with multiple departments / teams</a:t>
            </a:r>
          </a:p>
        </p:txBody>
      </p:sp>
    </p:spTree>
    <p:extLst>
      <p:ext uri="{BB962C8B-B14F-4D97-AF65-F5344CB8AC3E}">
        <p14:creationId xmlns:p14="http://schemas.microsoft.com/office/powerpoint/2010/main" val="1974825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3CDC1-B060-C28A-DC2B-E4B20B9AC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3C54-8C9A-6006-D8BB-CC6AE3D09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</a:t>
            </a:r>
            <a:r>
              <a:rPr lang="en-US"/>
              <a:t>Deployment Models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D0CA7-0C72-9EB4-FC8E-4C6BDBA5E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Hybrid Cloud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Part is private, part is public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Use cases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Sensitive data is in a private cloud, the rest is in a public one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1600" dirty="0"/>
              <a:t>e.g. PII &amp; credit card data in a private cloud, a website in a public one – Walmart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In transition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1600" dirty="0"/>
              <a:t>e.g. migration from a private cloud to a public one – can take years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Cost optimization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1600" dirty="0"/>
              <a:t>e.g. keep steady-state workloads on cheaper private infrastructure, burst to public cloud only for peak spikes</a:t>
            </a:r>
          </a:p>
        </p:txBody>
      </p:sp>
    </p:spTree>
    <p:extLst>
      <p:ext uri="{BB962C8B-B14F-4D97-AF65-F5344CB8AC3E}">
        <p14:creationId xmlns:p14="http://schemas.microsoft.com/office/powerpoint/2010/main" val="78987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9F654816-8CD2-45EB-A9B6-44FA2413B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NIST Cloud Definition Framework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50C3174B-8961-4E45-A323-BA377FCF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0800" y="6477000"/>
            <a:ext cx="457200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fld id="{0A6EB6B3-A7F2-45A6-89B4-459E2E31EDE3}" type="slidenum">
              <a:rPr lang="en-US" altLang="en-US">
                <a:solidFill>
                  <a:srgbClr val="000000"/>
                </a:solidFill>
              </a:rPr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18436" name="Group 28">
            <a:extLst>
              <a:ext uri="{FF2B5EF4-FFF2-40B4-BE49-F238E27FC236}">
                <a16:creationId xmlns:a16="http://schemas.microsoft.com/office/drawing/2014/main" id="{1892E4D9-48E0-451A-9810-77F57527462C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133600"/>
            <a:ext cx="7010400" cy="685800"/>
            <a:chOff x="1905000" y="2830286"/>
            <a:chExt cx="6934200" cy="914400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C26BFE2B-2320-4AB2-BF26-D84D4177ACC9}"/>
                </a:ext>
              </a:extLst>
            </p:cNvPr>
            <p:cNvSpPr/>
            <p:nvPr/>
          </p:nvSpPr>
          <p:spPr>
            <a:xfrm>
              <a:off x="3599294" y="2830286"/>
              <a:ext cx="2496689" cy="848784"/>
            </a:xfrm>
            <a:prstGeom prst="cloud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ln w="12700">
                    <a:noFill/>
                    <a:prstDash val="solid"/>
                  </a:ln>
                  <a:solidFill>
                    <a:srgbClr val="1008A8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/>
                </a:rPr>
                <a:t>Community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ln w="12700">
                    <a:noFill/>
                    <a:prstDash val="solid"/>
                  </a:ln>
                  <a:solidFill>
                    <a:srgbClr val="1008A8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/>
                </a:rPr>
                <a:t>Cloud</a:t>
              </a:r>
            </a:p>
          </p:txBody>
        </p:sp>
        <p:sp>
          <p:nvSpPr>
            <p:cNvPr id="6" name="Cloud 5">
              <a:extLst>
                <a:ext uri="{FF2B5EF4-FFF2-40B4-BE49-F238E27FC236}">
                  <a16:creationId xmlns:a16="http://schemas.microsoft.com/office/drawing/2014/main" id="{F341DBE4-EA6E-455E-A01A-611C44E27223}"/>
                </a:ext>
              </a:extLst>
            </p:cNvPr>
            <p:cNvSpPr/>
            <p:nvPr/>
          </p:nvSpPr>
          <p:spPr>
            <a:xfrm>
              <a:off x="1905000" y="2895903"/>
              <a:ext cx="1563964" cy="848783"/>
            </a:xfrm>
            <a:prstGeom prst="cloud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ln w="12700">
                    <a:noFill/>
                    <a:prstDash val="solid"/>
                  </a:ln>
                  <a:solidFill>
                    <a:srgbClr val="1008A8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/>
                </a:rPr>
                <a:t>Private Cloud</a:t>
              </a:r>
            </a:p>
          </p:txBody>
        </p:sp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E211349-673F-4033-B575-8711DA244A64}"/>
                </a:ext>
              </a:extLst>
            </p:cNvPr>
            <p:cNvSpPr/>
            <p:nvPr/>
          </p:nvSpPr>
          <p:spPr>
            <a:xfrm>
              <a:off x="6248296" y="2830286"/>
              <a:ext cx="2590904" cy="848784"/>
            </a:xfrm>
            <a:prstGeom prst="cloud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ln w="12700">
                    <a:noFill/>
                    <a:prstDash val="solid"/>
                  </a:ln>
                  <a:solidFill>
                    <a:srgbClr val="1008A8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/>
                </a:rPr>
                <a:t>Public Cloud</a:t>
              </a:r>
            </a:p>
          </p:txBody>
        </p:sp>
      </p:grpSp>
      <p:grpSp>
        <p:nvGrpSpPr>
          <p:cNvPr id="18437" name="Group 30">
            <a:extLst>
              <a:ext uri="{FF2B5EF4-FFF2-40B4-BE49-F238E27FC236}">
                <a16:creationId xmlns:a16="http://schemas.microsoft.com/office/drawing/2014/main" id="{5C9908B7-9FA0-4AB1-91AA-D764692681DF}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1436688"/>
            <a:ext cx="4267200" cy="620712"/>
            <a:chOff x="2286000" y="1752600"/>
            <a:chExt cx="4191000" cy="838200"/>
          </a:xfrm>
        </p:grpSpPr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339FE14F-24F5-4178-9C7A-A232CFF3535A}"/>
                </a:ext>
              </a:extLst>
            </p:cNvPr>
            <p:cNvSpPr/>
            <p:nvPr/>
          </p:nvSpPr>
          <p:spPr>
            <a:xfrm>
              <a:off x="4342522" y="1808337"/>
              <a:ext cx="2134478" cy="782463"/>
            </a:xfrm>
            <a:prstGeom prst="cloud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8994064-5708-416A-85D8-D1526E60124F}"/>
                </a:ext>
              </a:extLst>
            </p:cNvPr>
            <p:cNvSpPr/>
            <p:nvPr/>
          </p:nvSpPr>
          <p:spPr>
            <a:xfrm>
              <a:off x="2286000" y="1752600"/>
              <a:ext cx="2134479" cy="782463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0E67806A-4BC3-48D3-AEBE-70DF3663CF53}"/>
                </a:ext>
              </a:extLst>
            </p:cNvPr>
            <p:cNvSpPr/>
            <p:nvPr/>
          </p:nvSpPr>
          <p:spPr>
            <a:xfrm>
              <a:off x="2895629" y="1752600"/>
              <a:ext cx="2530503" cy="782463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Hybrid Clouds</a:t>
              </a:r>
            </a:p>
          </p:txBody>
        </p:sp>
      </p:grpSp>
      <p:sp>
        <p:nvSpPr>
          <p:cNvPr id="18438" name="TextBox 11">
            <a:extLst>
              <a:ext uri="{FF2B5EF4-FFF2-40B4-BE49-F238E27FC236}">
                <a16:creationId xmlns:a16="http://schemas.microsoft.com/office/drawing/2014/main" id="{BF7BBED1-1C5E-483A-B1ED-AC4B8500A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905001"/>
            <a:ext cx="1416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</a:rPr>
              <a:t>Deployment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</a:rPr>
              <a:t>Models</a:t>
            </a:r>
          </a:p>
        </p:txBody>
      </p:sp>
      <p:sp>
        <p:nvSpPr>
          <p:cNvPr id="18439" name="TextBox 12">
            <a:extLst>
              <a:ext uri="{FF2B5EF4-FFF2-40B4-BE49-F238E27FC236}">
                <a16:creationId xmlns:a16="http://schemas.microsoft.com/office/drawing/2014/main" id="{35BE917F-5F11-44D2-AA9F-03BA84AA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95601"/>
            <a:ext cx="954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Service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Models</a:t>
            </a:r>
          </a:p>
        </p:txBody>
      </p:sp>
      <p:sp>
        <p:nvSpPr>
          <p:cNvPr id="18440" name="TextBox 13">
            <a:extLst>
              <a:ext uri="{FF2B5EF4-FFF2-40B4-BE49-F238E27FC236}">
                <a16:creationId xmlns:a16="http://schemas.microsoft.com/office/drawing/2014/main" id="{C139E95E-E1FC-4FF3-99BE-93626470A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3962401"/>
            <a:ext cx="1711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Essential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Characteristics</a:t>
            </a:r>
          </a:p>
        </p:txBody>
      </p:sp>
      <p:sp>
        <p:nvSpPr>
          <p:cNvPr id="18441" name="TextBox 14">
            <a:extLst>
              <a:ext uri="{FF2B5EF4-FFF2-40B4-BE49-F238E27FC236}">
                <a16:creationId xmlns:a16="http://schemas.microsoft.com/office/drawing/2014/main" id="{EE45AD0A-045F-4051-A901-0A82F9796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5638801"/>
            <a:ext cx="1711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Common 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Characteristics</a:t>
            </a:r>
          </a:p>
        </p:txBody>
      </p:sp>
      <p:grpSp>
        <p:nvGrpSpPr>
          <p:cNvPr id="18442" name="Group 20">
            <a:extLst>
              <a:ext uri="{FF2B5EF4-FFF2-40B4-BE49-F238E27FC236}">
                <a16:creationId xmlns:a16="http://schemas.microsoft.com/office/drawing/2014/main" id="{335152AC-3708-48C2-B6C2-B7974C3AC009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895600"/>
            <a:ext cx="6934200" cy="609600"/>
            <a:chOff x="2057400" y="4038600"/>
            <a:chExt cx="7086600" cy="76200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071615E8-7D96-4F72-A776-5B01F221064F}"/>
                </a:ext>
              </a:extLst>
            </p:cNvPr>
            <p:cNvSpPr/>
            <p:nvPr/>
          </p:nvSpPr>
          <p:spPr>
            <a:xfrm>
              <a:off x="2057400" y="4038600"/>
              <a:ext cx="2209695" cy="7620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FFFFFF"/>
                  </a:solidFill>
                  <a:latin typeface="Arial"/>
                </a:rPr>
                <a:t>Software as a Service (</a:t>
              </a:r>
              <a:r>
                <a:rPr lang="en-US" dirty="0" err="1">
                  <a:solidFill>
                    <a:srgbClr val="FFFFFF"/>
                  </a:solidFill>
                  <a:latin typeface="Arial"/>
                </a:rPr>
                <a:t>SaaS</a:t>
              </a:r>
              <a:r>
                <a:rPr lang="en-US" dirty="0">
                  <a:solidFill>
                    <a:srgbClr val="FFFFFF"/>
                  </a:solidFill>
                  <a:latin typeface="Arial"/>
                </a:rPr>
                <a:t>)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6F83F5D-DE5C-40D8-9505-8C13D342F108}"/>
                </a:ext>
              </a:extLst>
            </p:cNvPr>
            <p:cNvSpPr/>
            <p:nvPr/>
          </p:nvSpPr>
          <p:spPr>
            <a:xfrm>
              <a:off x="4495853" y="4038600"/>
              <a:ext cx="2209695" cy="7620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FFFFFF"/>
                  </a:solidFill>
                  <a:latin typeface="Arial"/>
                </a:rPr>
                <a:t>Platform as a Service (</a:t>
              </a:r>
              <a:r>
                <a:rPr lang="en-US" dirty="0" err="1">
                  <a:solidFill>
                    <a:srgbClr val="FFFFFF"/>
                  </a:solidFill>
                  <a:latin typeface="Arial"/>
                </a:rPr>
                <a:t>PaaS</a:t>
              </a:r>
              <a:r>
                <a:rPr lang="en-US" dirty="0">
                  <a:solidFill>
                    <a:srgbClr val="FFFFFF"/>
                  </a:solidFill>
                  <a:latin typeface="Arial"/>
                </a:rPr>
                <a:t>)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E5BFFDA6-83C9-4FFC-AABE-B6BA06BBA7EE}"/>
                </a:ext>
              </a:extLst>
            </p:cNvPr>
            <p:cNvSpPr/>
            <p:nvPr/>
          </p:nvSpPr>
          <p:spPr>
            <a:xfrm>
              <a:off x="6934305" y="4038600"/>
              <a:ext cx="2209695" cy="7620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FFFFFF"/>
                  </a:solidFill>
                  <a:latin typeface="Arial"/>
                </a:rPr>
                <a:t>Infrastructure as a Service (</a:t>
              </a:r>
              <a:r>
                <a:rPr lang="en-US" dirty="0" err="1">
                  <a:solidFill>
                    <a:srgbClr val="FFFFFF"/>
                  </a:solidFill>
                  <a:latin typeface="Arial"/>
                </a:rPr>
                <a:t>IaaS</a:t>
              </a:r>
              <a:r>
                <a:rPr lang="en-US" dirty="0">
                  <a:solidFill>
                    <a:srgbClr val="FFFFFF"/>
                  </a:solidFill>
                  <a:latin typeface="Arial"/>
                </a:rPr>
                <a:t>)</a:t>
              </a:r>
            </a:p>
          </p:txBody>
        </p:sp>
      </p:grpSp>
      <p:grpSp>
        <p:nvGrpSpPr>
          <p:cNvPr id="18443" name="Group 31">
            <a:extLst>
              <a:ext uri="{FF2B5EF4-FFF2-40B4-BE49-F238E27FC236}">
                <a16:creationId xmlns:a16="http://schemas.microsoft.com/office/drawing/2014/main" id="{8FC6122C-4705-48D4-A244-2D9DA7A20C8C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3657600"/>
            <a:ext cx="6553200" cy="1219200"/>
            <a:chOff x="1981200" y="5029200"/>
            <a:chExt cx="6400800" cy="14478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EAA0D8C-81E1-489C-B1C6-9CEB102802EF}"/>
                </a:ext>
              </a:extLst>
            </p:cNvPr>
            <p:cNvSpPr/>
            <p:nvPr/>
          </p:nvSpPr>
          <p:spPr>
            <a:xfrm>
              <a:off x="1981200" y="5029200"/>
              <a:ext cx="6400800" cy="14478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823C5E3-9548-44CA-826F-032022F9E7A1}"/>
                </a:ext>
              </a:extLst>
            </p:cNvPr>
            <p:cNvSpPr/>
            <p:nvPr/>
          </p:nvSpPr>
          <p:spPr>
            <a:xfrm>
              <a:off x="2133157" y="6018908"/>
              <a:ext cx="2972465" cy="382686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Resource Pooling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92A3212D-90FA-4035-80D4-7AF0617A1FF8}"/>
                </a:ext>
              </a:extLst>
            </p:cNvPr>
            <p:cNvSpPr/>
            <p:nvPr/>
          </p:nvSpPr>
          <p:spPr>
            <a:xfrm>
              <a:off x="2133157" y="5562700"/>
              <a:ext cx="2972465" cy="380802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Broad Network Access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430A97CF-86B4-42A6-AFBA-E227168EDDF1}"/>
                </a:ext>
              </a:extLst>
            </p:cNvPr>
            <p:cNvSpPr/>
            <p:nvPr/>
          </p:nvSpPr>
          <p:spPr>
            <a:xfrm>
              <a:off x="5257579" y="5562700"/>
              <a:ext cx="2972464" cy="380802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Rapid Elasticity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7D456D98-B632-4489-AB15-F30078039DC8}"/>
                </a:ext>
              </a:extLst>
            </p:cNvPr>
            <p:cNvSpPr/>
            <p:nvPr/>
          </p:nvSpPr>
          <p:spPr>
            <a:xfrm>
              <a:off x="5257579" y="6018908"/>
              <a:ext cx="2972464" cy="382686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Measured Service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259F1590-997C-4939-B580-F7BF56E794B6}"/>
                </a:ext>
              </a:extLst>
            </p:cNvPr>
            <p:cNvSpPr/>
            <p:nvPr/>
          </p:nvSpPr>
          <p:spPr>
            <a:xfrm>
              <a:off x="2133157" y="5104606"/>
              <a:ext cx="6096886" cy="382687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On Demand Self-Service</a:t>
              </a:r>
            </a:p>
          </p:txBody>
        </p:sp>
      </p:grpSp>
      <p:grpSp>
        <p:nvGrpSpPr>
          <p:cNvPr id="18444" name="Group 44">
            <a:extLst>
              <a:ext uri="{FF2B5EF4-FFF2-40B4-BE49-F238E27FC236}">
                <a16:creationId xmlns:a16="http://schemas.microsoft.com/office/drawing/2014/main" id="{BABD3295-1FB0-4FA0-B095-D95D4501BB54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5029200"/>
            <a:ext cx="6553200" cy="1752600"/>
            <a:chOff x="2209800" y="4953000"/>
            <a:chExt cx="6553200" cy="17526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4E50E45-B015-486F-8A8F-F6E09F4AB977}"/>
                </a:ext>
              </a:extLst>
            </p:cNvPr>
            <p:cNvSpPr/>
            <p:nvPr/>
          </p:nvSpPr>
          <p:spPr>
            <a:xfrm>
              <a:off x="2209800" y="4953000"/>
              <a:ext cx="6553200" cy="17526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16809386-AED5-47FE-94AF-A25BD4F5B04B}"/>
                </a:ext>
              </a:extLst>
            </p:cNvPr>
            <p:cNvSpPr/>
            <p:nvPr/>
          </p:nvSpPr>
          <p:spPr>
            <a:xfrm>
              <a:off x="2362200" y="6253163"/>
              <a:ext cx="3043238" cy="32067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Low Cost Software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D360E5B6-A33F-44EA-8369-6EFEA4E3A8A1}"/>
                </a:ext>
              </a:extLst>
            </p:cNvPr>
            <p:cNvSpPr/>
            <p:nvPr/>
          </p:nvSpPr>
          <p:spPr>
            <a:xfrm>
              <a:off x="2362200" y="5867400"/>
              <a:ext cx="3043238" cy="32067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Virtualization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6A201A6-EDBC-464D-81B5-64CBB1878520}"/>
                </a:ext>
              </a:extLst>
            </p:cNvPr>
            <p:cNvSpPr/>
            <p:nvPr/>
          </p:nvSpPr>
          <p:spPr>
            <a:xfrm>
              <a:off x="5561013" y="5867400"/>
              <a:ext cx="3041650" cy="32067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Service Orientation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EC591CAD-951C-4D02-AF2E-FEE9646858E1}"/>
                </a:ext>
              </a:extLst>
            </p:cNvPr>
            <p:cNvSpPr/>
            <p:nvPr/>
          </p:nvSpPr>
          <p:spPr>
            <a:xfrm>
              <a:off x="5561013" y="6253163"/>
              <a:ext cx="3041650" cy="32067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/>
                </a:rPr>
                <a:t>Advanced Security</a:t>
              </a:r>
            </a:p>
          </p:txBody>
        </p:sp>
      </p:grp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950C349F-B945-4883-A54B-FE173422A083}"/>
              </a:ext>
            </a:extLst>
          </p:cNvPr>
          <p:cNvSpPr/>
          <p:nvPr/>
        </p:nvSpPr>
        <p:spPr>
          <a:xfrm>
            <a:off x="3810000" y="5567364"/>
            <a:ext cx="3043238" cy="3206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Homogeneity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83BD0B9-1511-4041-B2C1-A9C2D1E59396}"/>
              </a:ext>
            </a:extLst>
          </p:cNvPr>
          <p:cNvSpPr/>
          <p:nvPr/>
        </p:nvSpPr>
        <p:spPr>
          <a:xfrm>
            <a:off x="3810000" y="5181601"/>
            <a:ext cx="3043238" cy="3206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Massive Scale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90E96269-CE1E-409D-8AB6-B2DE999B8262}"/>
              </a:ext>
            </a:extLst>
          </p:cNvPr>
          <p:cNvSpPr/>
          <p:nvPr/>
        </p:nvSpPr>
        <p:spPr>
          <a:xfrm>
            <a:off x="7008813" y="5181601"/>
            <a:ext cx="3041650" cy="3206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Resilient Computing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44AD16F-DC9D-491C-BFD7-BFE117E96D4B}"/>
              </a:ext>
            </a:extLst>
          </p:cNvPr>
          <p:cNvSpPr/>
          <p:nvPr/>
        </p:nvSpPr>
        <p:spPr>
          <a:xfrm>
            <a:off x="7008813" y="5567364"/>
            <a:ext cx="3041650" cy="3206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Geographic Distribution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5B9BA-30BE-4C0F-A3D5-4331F3100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Revenue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DFF90-25A0-402C-98D2-71BA7B5D7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CAPEX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OPEX shift</a:t>
            </a:r>
          </a:p>
          <a:p>
            <a:r>
              <a:rPr lang="en-US" dirty="0"/>
              <a:t>Common revenue models for [X]</a:t>
            </a:r>
            <a:r>
              <a:rPr lang="en-US" dirty="0" err="1"/>
              <a:t>aaS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Charge per unit of ‘consumption’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Charge per component (or feature/ feature set) per unit of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Charge per user per unit of time</a:t>
            </a:r>
          </a:p>
          <a:p>
            <a:r>
              <a:rPr lang="en-US" dirty="0"/>
              <a:t>All tend to be "per unit of time (N)" where N is typically a time-based factor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Granularity varies by service and provider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Raw compute (e.g. AWS EC2 Linux) often bills per-second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Managed / subscription services still bill by hour, day, or month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longer the commit, the cheaper the resource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AWS Reserved Instances (1–3 yr commit) vs. On-Demand pricing – committing longer can cut compute cost by 40–60%</a:t>
            </a:r>
          </a:p>
        </p:txBody>
      </p:sp>
    </p:spTree>
    <p:extLst>
      <p:ext uri="{BB962C8B-B14F-4D97-AF65-F5344CB8AC3E}">
        <p14:creationId xmlns:p14="http://schemas.microsoft.com/office/powerpoint/2010/main" val="381777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14E2-8196-47AB-BB83-1B1923618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vs 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46B21-20AA-4F06-B2C6-732BD1D5F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443549" cy="4506080"/>
          </a:xfrm>
        </p:spPr>
        <p:txBody>
          <a:bodyPr>
            <a:normAutofit/>
          </a:bodyPr>
          <a:lstStyle/>
          <a:p>
            <a:r>
              <a:rPr lang="en-US" dirty="0"/>
              <a:t>Charge per unit of consumption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Usually done for </a:t>
            </a:r>
            <a:r>
              <a:rPr lang="en-US" b="1" dirty="0"/>
              <a:t>I</a:t>
            </a:r>
            <a:r>
              <a:rPr lang="en-US" dirty="0"/>
              <a:t>nfrastructure-</a:t>
            </a:r>
            <a:r>
              <a:rPr lang="en-US" b="1" dirty="0"/>
              <a:t>a</a:t>
            </a:r>
            <a:r>
              <a:rPr lang="en-US" dirty="0"/>
              <a:t>s-</a:t>
            </a:r>
            <a:r>
              <a:rPr lang="en-US" b="1" dirty="0"/>
              <a:t>a</a:t>
            </a:r>
            <a:r>
              <a:rPr lang="en-US" dirty="0"/>
              <a:t>-</a:t>
            </a:r>
            <a:r>
              <a:rPr lang="en-US" b="1" dirty="0"/>
              <a:t>S</a:t>
            </a:r>
            <a:r>
              <a:rPr lang="en-US" dirty="0"/>
              <a:t>ervice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Bandwidth (kb/month); CPU (unit/hour), storage (mb/hour)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Discrete (bytes, operations, </a:t>
            </a:r>
            <a:r>
              <a:rPr lang="en-US" sz="1600" dirty="0" err="1"/>
              <a:t>etc</a:t>
            </a:r>
            <a:r>
              <a:rPr lang="en-US" sz="1600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Controlled &amp; measured by the provider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But require efforts to setup tools &amp; find the optimal pricing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Hypervisors track CPU utilization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Storage clusters / devices track block storage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Network gateways / devices track packets &amp; bytes</a:t>
            </a:r>
          </a:p>
          <a:p>
            <a:pPr marL="566928" lvl="3" indent="0">
              <a:buNone/>
            </a:pP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BC754-6776-8861-C368-E43CBCDD200C}"/>
              </a:ext>
            </a:extLst>
          </p:cNvPr>
          <p:cNvSpPr txBox="1"/>
          <p:nvPr/>
        </p:nvSpPr>
        <p:spPr>
          <a:xfrm>
            <a:off x="6126480" y="1845734"/>
            <a:ext cx="5029200" cy="2918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Charge per component or feature set (per month or other)</a:t>
            </a:r>
          </a:p>
          <a:p>
            <a:pPr marL="403225" lvl="1" indent="-2032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dirty="0"/>
              <a:t>Commonly used for </a:t>
            </a:r>
            <a:r>
              <a:rPr lang="en-US" b="1" dirty="0"/>
              <a:t>S</a:t>
            </a:r>
            <a:r>
              <a:rPr lang="en-US" b="0" dirty="0"/>
              <a:t>oftware-</a:t>
            </a:r>
            <a:r>
              <a:rPr lang="en-US" b="1" dirty="0"/>
              <a:t>a</a:t>
            </a:r>
            <a:r>
              <a:rPr lang="en-US" b="0" dirty="0"/>
              <a:t>s-</a:t>
            </a:r>
            <a:r>
              <a:rPr lang="en-US" b="1" dirty="0"/>
              <a:t>a</a:t>
            </a:r>
            <a:r>
              <a:rPr lang="en-US" b="0" dirty="0"/>
              <a:t>-</a:t>
            </a:r>
            <a:r>
              <a:rPr lang="en-US" b="1" dirty="0"/>
              <a:t>S</a:t>
            </a:r>
            <a:r>
              <a:rPr lang="en-US" b="0" dirty="0"/>
              <a:t>ervice</a:t>
            </a:r>
          </a:p>
          <a:p>
            <a:pPr marL="571500" lvl="2" indent="-18891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Low cost of entry for small set of features</a:t>
            </a:r>
          </a:p>
          <a:p>
            <a:pPr marL="571500" lvl="2" indent="-18891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Allows:</a:t>
            </a:r>
          </a:p>
          <a:p>
            <a:pPr marL="746125" lvl="3" indent="-1793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Customer to “try at low cost” before they fully commit</a:t>
            </a:r>
          </a:p>
          <a:p>
            <a:pPr marL="746125" lvl="3" indent="-1793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Provider to onboard and prove value earlier / faster, and to cover different types of customers</a:t>
            </a:r>
          </a:p>
          <a:p>
            <a:pPr marL="571500" lvl="2" indent="-18891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Up-sell after customer shows satisfaction</a:t>
            </a:r>
          </a:p>
        </p:txBody>
      </p:sp>
    </p:spTree>
    <p:extLst>
      <p:ext uri="{BB962C8B-B14F-4D97-AF65-F5344CB8AC3E}">
        <p14:creationId xmlns:p14="http://schemas.microsoft.com/office/powerpoint/2010/main" val="1151338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14E2-8196-47AB-BB83-1B1923618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vs 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46B21-20AA-4F06-B2C6-732BD1D5F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Charge per user per month (or other unit of time)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Commonly used for </a:t>
            </a:r>
            <a:r>
              <a:rPr lang="en-US" b="1" dirty="0"/>
              <a:t>S</a:t>
            </a:r>
            <a:r>
              <a:rPr lang="en-US" dirty="0"/>
              <a:t>oftware-</a:t>
            </a:r>
            <a:r>
              <a:rPr lang="en-US" b="1" dirty="0"/>
              <a:t>a</a:t>
            </a:r>
            <a:r>
              <a:rPr lang="en-US" dirty="0"/>
              <a:t>s-</a:t>
            </a:r>
            <a:r>
              <a:rPr lang="en-US" b="1" dirty="0"/>
              <a:t>a</a:t>
            </a:r>
            <a:r>
              <a:rPr lang="en-US" dirty="0"/>
              <a:t>-</a:t>
            </a:r>
            <a:r>
              <a:rPr lang="en-US" b="1" dirty="0"/>
              <a:t>S</a:t>
            </a:r>
            <a:r>
              <a:rPr lang="en-US" dirty="0"/>
              <a:t>ervice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Frequently used in combination with "feature bundles"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Logical and understandable to customers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Allows revenue to scale as more adoption occurs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Fairly easy to track &amp; bill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Slack - ~$5-$20 per user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But large companies negotiate discounts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2399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14D8-1BF1-41C3-8299-13212E3C7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155D6-99FD-46B7-869D-0B86A00CD2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2200" y="1845734"/>
            <a:ext cx="3213100" cy="20404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IaaS Providers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Amazon, Microsoft, Google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pay for: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Service Instance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Network packets in/ out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Additional modules/ functions</a:t>
            </a:r>
          </a:p>
        </p:txBody>
      </p:sp>
      <p:sp>
        <p:nvSpPr>
          <p:cNvPr id="20" name="PaaS Providers Column">
            <a:extLst>
              <a:ext uri="{FF2B5EF4-FFF2-40B4-BE49-F238E27FC236}">
                <a16:creationId xmlns:a16="http://schemas.microsoft.com/office/drawing/2014/main" id="{70356A80-00ED-4280-B5CA-8D059DD6120F}"/>
              </a:ext>
            </a:extLst>
          </p:cNvPr>
          <p:cNvSpPr>
            <a:spLocks noGrp="1"/>
          </p:cNvSpPr>
          <p:nvPr>
            <p:ph sz="half" idx="102"/>
          </p:nvPr>
        </p:nvSpPr>
        <p:spPr>
          <a:xfrm>
            <a:off x="4514850" y="1841500"/>
            <a:ext cx="3213100" cy="2316843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PaaS Providers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e.g. Heroku, Salesforce Platform, IBM Cloud Foundry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pay for: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Managed runtime &amp; platform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Deployment / scaling automation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56A80-00ED-4280-B5CA-8D059DD61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2420" y="1845735"/>
            <a:ext cx="3213100" cy="20404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SaaS Providers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Netflix, Spotify, Adobe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pay for: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Membership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Tiers of service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D3640-F096-4E68-B689-24A7F6AAFBAB}"/>
              </a:ext>
            </a:extLst>
          </p:cNvPr>
          <p:cNvSpPr txBox="1"/>
          <p:nvPr/>
        </p:nvSpPr>
        <p:spPr>
          <a:xfrm>
            <a:off x="1097279" y="4394448"/>
            <a:ext cx="1005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IaaS and PaaS are very intertwined</a:t>
            </a:r>
          </a:p>
          <a:p>
            <a:r>
              <a:rPr lang="en-US" sz="2000" dirty="0"/>
              <a:t>… most situations end up as PaaS</a:t>
            </a:r>
          </a:p>
          <a:p>
            <a:r>
              <a:rPr lang="en-US" sz="2000" dirty="0"/>
              <a:t>… unless you purchase pure IaaS and install / manage OS and Applications on your own ("bare" VM / Server)</a:t>
            </a:r>
          </a:p>
        </p:txBody>
      </p:sp>
    </p:spTree>
    <p:extLst>
      <p:ext uri="{BB962C8B-B14F-4D97-AF65-F5344CB8AC3E}">
        <p14:creationId xmlns:p14="http://schemas.microsoft.com/office/powerpoint/2010/main" val="1792750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7EF883-F43B-4CC8-8296-9FAE840FF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for Cloud Adoption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D801E1-017E-4DF2-9F2D-72F9E0E11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796745"/>
            <a:ext cx="10888243" cy="461405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challenges have been overcome with time, but the common concerns remain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Security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Not fully controlled by you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Complex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misconfigurations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Shared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no 100% guarantee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Some (high-frequency trading, real-time systems, </a:t>
            </a:r>
            <a:r>
              <a:rPr lang="en-US" sz="1600" dirty="0" err="1"/>
              <a:t>etc</a:t>
            </a:r>
            <a:r>
              <a:rPr lang="en-US" sz="1600" dirty="0"/>
              <a:t>) software require more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Availability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Datacenters and regions can go down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need to design for this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Integration (with other systems)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legacy on-premise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Customizability (limited)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Cost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CAPEX/OPEX trade-offs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Loss of control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cannot fix everything by yourself, can be kicked 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6E2D9-8284-44BC-96EB-554392C7F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4239-1E51-41E2-BDF2-295D4A8D6506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4771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A739-1C35-6BE2-5162-5874342FE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66EA9C-B632-1F1A-FD37-234379FA3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for Cloud Adoption - Cost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5DA0FA-6985-C4F4-A886-02CC533CE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115203" cy="338485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Cloud is cheaper! It's not that simple…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Quick and low-cost start – cloud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Unpredictable high spikes of workload – cloud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Fast grow &amp; scaling – cloud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 expertise in hardware – cloud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Stable workload / stable grow – not that obvious</a:t>
            </a:r>
          </a:p>
          <a:p>
            <a:endParaRPr lang="en-US" dirty="0"/>
          </a:p>
          <a:p>
            <a:r>
              <a:rPr lang="en-US" dirty="0"/>
              <a:t>At some point – typically once a steady, predictable workload has run for a few years – the amortized cost of owning a datacenter / on-premise infrastructure undercuts the cloud’s ongoing OPEX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90B40-F035-F744-33D1-FA3715D1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4239-1E51-41E2-BDF2-295D4A8D6506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323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F0B40041-4B91-402E-9965-C213CE158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Origin of the term “Cloud </a:t>
            </a:r>
            <a:r>
              <a:rPr lang="en-US" altLang="en-US" sz="3200"/>
              <a:t>Computing”</a:t>
            </a:r>
            <a:endParaRPr lang="en-US" altLang="en-US" sz="3200" dirty="0"/>
          </a:p>
        </p:txBody>
      </p:sp>
      <p:sp>
        <p:nvSpPr>
          <p:cNvPr id="12290" name="Slide Number Placeholder 3">
            <a:extLst>
              <a:ext uri="{FF2B5EF4-FFF2-40B4-BE49-F238E27FC236}">
                <a16:creationId xmlns:a16="http://schemas.microsoft.com/office/drawing/2014/main" id="{FD37C91C-42E2-4F51-9372-6BA70B85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033E1C0-E722-4295-81CC-66B954F63779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C4BD765A-08D8-456F-AD89-801485090E1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097279" y="1906472"/>
            <a:ext cx="10058399" cy="41116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First cloud image usage – around 1980s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TCP/IP / networking / package abstraction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Send to the network, it arrives, don’t care about in-between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BD582C"/>
                </a:solidFill>
              </a:rPr>
              <a:t>Network diagrams drew this undetailed part as a literal cloud shape – that icon is where the name comes from</a:t>
            </a:r>
          </a:p>
          <a:p>
            <a:pPr eaLnBrk="1" hangingPunct="1"/>
            <a:r>
              <a:rPr lang="en-US" altLang="en-US" dirty="0"/>
              <a:t>Second incarnation – early 1990s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Data / document storage / source abstraction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Download a document, don’t care where it was stored (from the web / intranet)</a:t>
            </a:r>
          </a:p>
          <a:p>
            <a:pPr eaLnBrk="1" hangingPunct="1"/>
            <a:r>
              <a:rPr lang="en-US" altLang="en-US" dirty="0"/>
              <a:t>Third wave – from 2000s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Infrastructure abstraction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Host a software system, don’t care where &amp; how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Work on business value instead of infrastructure</a:t>
            </a:r>
          </a:p>
          <a:p>
            <a:pPr eaLnBrk="1" hangingPunct="1"/>
            <a:r>
              <a:rPr lang="en-US" altLang="en-US" b="1" dirty="0">
                <a:solidFill>
                  <a:srgbClr val="BD582C"/>
                </a:solidFill>
              </a:rPr>
              <a:t>Same icon, three abstractions later: “the cloud” became the name for anything you don’t need to see behind the interface</a:t>
            </a:r>
          </a:p>
        </p:txBody>
      </p:sp>
    </p:spTree>
    <p:extLst>
      <p:ext uri="{BB962C8B-B14F-4D97-AF65-F5344CB8AC3E}">
        <p14:creationId xmlns:p14="http://schemas.microsoft.com/office/powerpoint/2010/main" val="1579411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FE114-8FA1-8936-0C79-19EA27B34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9B7372-F943-BF1B-94DF-8FBA7CA7F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for Cloud Adoption - Cost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B8160-3A8B-3815-F88A-3895DAC1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3720527" cy="4725663"/>
          </a:xfrm>
        </p:spPr>
        <p:txBody>
          <a:bodyPr/>
          <a:lstStyle/>
          <a:p>
            <a:r>
              <a:rPr lang="en-US" dirty="0"/>
              <a:t>Compute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Number of instances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Instance type (memory, GPU,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vCPU count &amp; speed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Runtime duration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Autoscaling policies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Commitment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= 8+ factors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FD22D-D6E5-8BAD-F2B0-318C723F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4239-1E51-41E2-BDF2-295D4A8D6506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DBF44-1100-8B74-D459-16B420D02E25}"/>
              </a:ext>
            </a:extLst>
          </p:cNvPr>
          <p:cNvSpPr txBox="1"/>
          <p:nvPr/>
        </p:nvSpPr>
        <p:spPr>
          <a:xfrm>
            <a:off x="5660572" y="1845733"/>
            <a:ext cx="53590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Any cloud – 200+ products</a:t>
            </a:r>
          </a:p>
          <a:p>
            <a:endParaRPr lang="en-US" dirty="0"/>
          </a:p>
          <a:p>
            <a:r>
              <a:rPr lang="en-US" dirty="0"/>
              <a:t>200+ * 8+ = 1600+ combinations</a:t>
            </a:r>
          </a:p>
          <a:p>
            <a:pPr lvl="3"/>
            <a:r>
              <a:rPr lang="en-US" dirty="0"/>
              <a:t>* different ways of use</a:t>
            </a:r>
          </a:p>
          <a:p>
            <a:pPr lvl="3"/>
            <a:r>
              <a:rPr lang="en-US" dirty="0"/>
              <a:t>* fluctuations in traffic &amp; client behavior</a:t>
            </a:r>
          </a:p>
        </p:txBody>
      </p:sp>
    </p:spTree>
    <p:extLst>
      <p:ext uri="{BB962C8B-B14F-4D97-AF65-F5344CB8AC3E}">
        <p14:creationId xmlns:p14="http://schemas.microsoft.com/office/powerpoint/2010/main" val="414139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256A1-4FB5-33C1-BFA7-1AE72C3B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360D17-8BC5-A3BD-50B9-28D02FD5A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Repatriation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56458C-2F32-2D03-9C7F-FDC5CF670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3022437" cy="4725663"/>
          </a:xfrm>
        </p:spPr>
        <p:txBody>
          <a:bodyPr/>
          <a:lstStyle/>
          <a:p>
            <a:r>
              <a:rPr lang="en-US" dirty="0"/>
              <a:t>Regain control</a:t>
            </a:r>
          </a:p>
          <a:p>
            <a:r>
              <a:rPr lang="en-US" dirty="0"/>
              <a:t>Control costs</a:t>
            </a:r>
          </a:p>
          <a:p>
            <a:r>
              <a:rPr lang="en-US" dirty="0"/>
              <a:t>Optimize long-term cost</a:t>
            </a:r>
          </a:p>
          <a:p>
            <a:r>
              <a:rPr lang="en-US" dirty="0"/>
              <a:t>Avoid vendor lock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FB831-EDA6-71A5-D04D-D507780C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4239-1E51-41E2-BDF2-295D4A8D6506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67EB04-5E22-5E8A-46DB-A7614CCE8B4C}"/>
              </a:ext>
            </a:extLst>
          </p:cNvPr>
          <p:cNvSpPr txBox="1"/>
          <p:nvPr/>
        </p:nvSpPr>
        <p:spPr>
          <a:xfrm>
            <a:off x="5958348" y="1897626"/>
            <a:ext cx="41109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companies</a:t>
            </a:r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Dropbox (first major, 2016)</a:t>
            </a:r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Twitter / X</a:t>
            </a:r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GitLab</a:t>
            </a:r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DigitalOcean</a:t>
            </a:r>
            <a:endParaRPr lang="en-US" dirty="0"/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InfluxData</a:t>
            </a:r>
            <a:endParaRPr lang="en-US" dirty="0"/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Backblaze</a:t>
            </a:r>
            <a:endParaRPr lang="en-US" dirty="0"/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37Signals/Basecamp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300E3-EAF2-059D-0AE8-0C569F5488D9}"/>
              </a:ext>
            </a:extLst>
          </p:cNvPr>
          <p:cNvSpPr txBox="1"/>
          <p:nvPr/>
        </p:nvSpPr>
        <p:spPr>
          <a:xfrm>
            <a:off x="1097279" y="4917369"/>
            <a:ext cx="9750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80%+ CIO plan to move at least some part of their IT landscape from clouds – 2024, </a:t>
            </a:r>
            <a:r>
              <a:rPr lang="en-US" dirty="0">
                <a:hlinkClick r:id="rId2"/>
              </a:rPr>
              <a:t>Wayback Machine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06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Service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Heterogeneous computing – the cloud becomes a much richer environment with a wider selection of resources available.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Acceleration as a Service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Cloud Providers move from generic hardware to a richer variety of hardware accelerators – GPUs, FPGAs, and custom ASICs such as Tensor Processing Units.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BD582C"/>
                </a:solidFill>
              </a:rPr>
              <a:t>Driven mainly by AI/ML training and inference demand</a:t>
            </a:r>
            <a:r>
              <a:rPr lang="en-US" sz="1600" dirty="0"/>
              <a:t> – e.g. AWS Trainium/Inferentia, NVIDIA H100/A100 GPU instances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Container as a Service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The basic resource becomes a container as opposed to a virtual machine e.g. Docker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Function as a Service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Serverless</a:t>
            </a:r>
            <a:r>
              <a:rPr lang="en-US" sz="1600" dirty="0"/>
              <a:t> computing – resources are only used on-demand to run a function.  There is no VM being held by the user. e.g. Lambdas</a:t>
            </a:r>
          </a:p>
        </p:txBody>
      </p:sp>
    </p:spTree>
    <p:extLst>
      <p:ext uri="{BB962C8B-B14F-4D97-AF65-F5344CB8AC3E}">
        <p14:creationId xmlns:p14="http://schemas.microsoft.com/office/powerpoint/2010/main" val="2017347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Deployment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544114" cy="450063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600" dirty="0"/>
              <a:t>Micro-Cloud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Cloud deployed on-site (factories, retail stores, ships, oil rigs, </a:t>
            </a:r>
            <a:r>
              <a:rPr lang="en-US" sz="2300" dirty="0" err="1"/>
              <a:t>etc</a:t>
            </a:r>
            <a:r>
              <a:rPr lang="en-US" sz="2300" dirty="0"/>
              <a:t>)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When latency is critical (yes, edge computing)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BD582C"/>
                </a:solidFill>
              </a:rPr>
              <a:t>e.g. AI inference at the edge</a:t>
            </a:r>
            <a:r>
              <a:rPr lang="en-US" sz="2100" dirty="0"/>
              <a:t> – autonomous vehicles, industrial IoT, real-time vision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Ad-Hoc Cloud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Users/organizations make available underutilized resources.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Social Cloud computing – users interested in a cause share resources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Volunteer computing – owners make available their extra-capacity with no guarantees of long-term availability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e.g. SETI@home – analyzing radio telescope data for signs of extraterrestrial intelligence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BD582C"/>
                </a:solidFill>
              </a:rPr>
              <a:t>Modern parallel: </a:t>
            </a:r>
            <a:r>
              <a:rPr lang="en-US" sz="2100" dirty="0"/>
              <a:t>decentralized GPU marketplaces (Akash, Render, io.net) monetizing idle GPUs for AI training/inference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Issues:</a:t>
            </a:r>
          </a:p>
          <a:p>
            <a:pPr lvl="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Security</a:t>
            </a:r>
          </a:p>
          <a:p>
            <a:pPr lvl="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Device entering and leaving at random points in time</a:t>
            </a:r>
          </a:p>
          <a:p>
            <a:pPr lvl="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Compensation for usage, energy, cell data, </a:t>
            </a:r>
            <a:r>
              <a:rPr lang="en-US" sz="2100" dirty="0" err="1"/>
              <a:t>etc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945360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Evolution of 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456743"/>
          </a:xfrm>
        </p:spPr>
        <p:txBody>
          <a:bodyPr>
            <a:normAutofit/>
          </a:bodyPr>
          <a:lstStyle/>
          <a:p>
            <a:r>
              <a:rPr lang="en-US" dirty="0"/>
              <a:t>Centralized mainframes  smaller department computers  desktop models</a:t>
            </a:r>
          </a:p>
          <a:p>
            <a:r>
              <a:rPr lang="en-US" dirty="0"/>
              <a:t>Cloud computing reversed this trend pushing for consolidation of resources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Addressing issues of cost and maintenance.</a:t>
            </a:r>
          </a:p>
          <a:p>
            <a:r>
              <a:rPr lang="en-US" dirty="0"/>
              <a:t>Servers  Cloud computing</a:t>
            </a:r>
          </a:p>
          <a:p>
            <a:r>
              <a:rPr lang="en-US" dirty="0"/>
              <a:t>New models are now evolving that push processing from the cloud back closer to the user.  </a:t>
            </a:r>
          </a:p>
          <a:p>
            <a:r>
              <a:rPr lang="en-US" dirty="0"/>
              <a:t>Cloud computing  Edge computing</a:t>
            </a:r>
          </a:p>
          <a:p>
            <a:r>
              <a:rPr lang="en-US" dirty="0"/>
              <a:t>Mobile phones are still underutilized</a:t>
            </a:r>
          </a:p>
          <a:p>
            <a:r>
              <a:rPr lang="en-US" dirty="0"/>
              <a:t>Can this resource be leveraged?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BD582C"/>
                </a:solidFill>
              </a:rPr>
              <a:t>Already happening (2026): </a:t>
            </a:r>
            <a:r>
              <a:rPr lang="en-US" dirty="0"/>
              <a:t>Nvidia, Span, and PulteGroup are bolting micro-data-center “XFRA” nodes onto new homes, tapping idle residential electrical capacity for distributed AI compute – 80,000 nodes planned by 2027 (1+ GW of distributed capacity)</a:t>
            </a:r>
          </a:p>
        </p:txBody>
      </p:sp>
    </p:spTree>
    <p:extLst>
      <p:ext uri="{BB962C8B-B14F-4D97-AF65-F5344CB8AC3E}">
        <p14:creationId xmlns:p14="http://schemas.microsoft.com/office/powerpoint/2010/main" val="331023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E0F39-0367-497D-BFEE-7C7D83BC7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Cloud computing?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5E842-4AC9-4A21-88B9-C7E5D02E7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38442"/>
          </a:xfrm>
        </p:spPr>
        <p:txBody>
          <a:bodyPr>
            <a:normAutofit/>
          </a:bodyPr>
          <a:lstStyle/>
          <a:p>
            <a:pPr marL="341313" indent="-284163">
              <a:buFont typeface="Arial" panose="020B0604020202020204" pitchFamily="34" charset="0"/>
              <a:buChar char="•"/>
            </a:pPr>
            <a:r>
              <a:rPr lang="en-US" dirty="0"/>
              <a:t>On-premise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We need to scale – </a:t>
            </a:r>
            <a:r>
              <a:rPr lang="en-US" b="1" dirty="0">
                <a:solidFill>
                  <a:srgbClr val="BD582C"/>
                </a:solidFill>
              </a:rPr>
              <a:t>timeline: weeks to months</a:t>
            </a:r>
          </a:p>
          <a:p>
            <a:pPr marL="816801" lvl="2" indent="-284163">
              <a:buFont typeface="Arial" panose="020B0604020202020204" pitchFamily="34" charset="0"/>
              <a:buChar char="•"/>
            </a:pPr>
            <a:r>
              <a:rPr lang="en-US" sz="1600" dirty="0"/>
              <a:t>Choose hardware &amp; supplier</a:t>
            </a:r>
          </a:p>
          <a:p>
            <a:pPr marL="816801" lvl="2" indent="-284163">
              <a:buFont typeface="Arial" panose="020B0604020202020204" pitchFamily="34" charset="0"/>
              <a:buChar char="•"/>
            </a:pPr>
            <a:r>
              <a:rPr lang="en-US" sz="1600" dirty="0"/>
              <a:t>Order hardware</a:t>
            </a:r>
          </a:p>
          <a:p>
            <a:pPr marL="816801" lvl="2" indent="-284163">
              <a:buFont typeface="Arial" panose="020B0604020202020204" pitchFamily="34" charset="0"/>
              <a:buChar char="•"/>
            </a:pPr>
            <a:r>
              <a:rPr lang="en-US" sz="1600" dirty="0"/>
              <a:t>Wait for delivery, install, &amp; setup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We don’t need that hardware anymore</a:t>
            </a:r>
          </a:p>
          <a:p>
            <a:pPr marL="816801" lvl="2" indent="-284163">
              <a:buFont typeface="Arial" panose="020B0604020202020204" pitchFamily="34" charset="0"/>
              <a:buChar char="•"/>
            </a:pPr>
            <a:r>
              <a:rPr lang="en-US" sz="1600" dirty="0"/>
              <a:t> Nah, live with it now</a:t>
            </a:r>
          </a:p>
          <a:p>
            <a:pPr marL="341313" indent="-284163">
              <a:buFont typeface="Arial" panose="020B0604020202020204" pitchFamily="34" charset="0"/>
              <a:buChar char="•"/>
            </a:pPr>
            <a:r>
              <a:rPr lang="en-US" dirty="0"/>
              <a:t>Cloud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External compute resources (nothing is owned)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Temporary access (rent)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Limited control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Highly scalable – </a:t>
            </a:r>
            <a:r>
              <a:rPr lang="en-US" b="1" dirty="0">
                <a:solidFill>
                  <a:srgbClr val="BD582C"/>
                </a:solidFill>
              </a:rPr>
              <a:t>timeline: seconds to minutes</a:t>
            </a:r>
          </a:p>
          <a:p>
            <a:pPr marL="633921" lvl="1" indent="-284163">
              <a:buFont typeface="Arial" panose="020B0604020202020204" pitchFamily="34" charset="0"/>
              <a:buChar char="•"/>
            </a:pPr>
            <a:r>
              <a:rPr lang="en-US" dirty="0"/>
              <a:t>Pay for what you use (instead of buying assets)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2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B2917-8898-45F7-84C2-CD006513C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shift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14A183-507E-4A08-A9A8-C925F6ED7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88587" y="2885644"/>
            <a:ext cx="843793" cy="99390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D25D0F9-72BA-B2E3-FA01-5F23F5038288}"/>
              </a:ext>
            </a:extLst>
          </p:cNvPr>
          <p:cNvGrpSpPr/>
          <p:nvPr/>
        </p:nvGrpSpPr>
        <p:grpSpPr>
          <a:xfrm>
            <a:off x="1066800" y="4402063"/>
            <a:ext cx="1191348" cy="887295"/>
            <a:chOff x="1066800" y="4894823"/>
            <a:chExt cx="1191348" cy="8872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033AEBA-4EB6-4BE0-8764-2B094C3A4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066800" y="4894823"/>
              <a:ext cx="794564" cy="50721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DF3DE54-F095-4EE7-8508-016F35E1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99061" y="5021517"/>
              <a:ext cx="794564" cy="50721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49217D-29BB-448E-BB0B-809B1BEA1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331322" y="5148211"/>
              <a:ext cx="794564" cy="50721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E42829D-CA96-4916-9EA1-EC725C82F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463584" y="5274905"/>
              <a:ext cx="794564" cy="507213"/>
            </a:xfrm>
            <a:prstGeom prst="rect">
              <a:avLst/>
            </a:prstGeom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F1F7BE-BD79-44E1-A530-2AB9AFA80C21}"/>
              </a:ext>
            </a:extLst>
          </p:cNvPr>
          <p:cNvCxnSpPr/>
          <p:nvPr/>
        </p:nvCxnSpPr>
        <p:spPr>
          <a:xfrm flipH="1">
            <a:off x="1554986" y="3962758"/>
            <a:ext cx="306377" cy="341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690B46-A7F4-4823-ACAB-DAC92567D85A}"/>
              </a:ext>
            </a:extLst>
          </p:cNvPr>
          <p:cNvCxnSpPr/>
          <p:nvPr/>
        </p:nvCxnSpPr>
        <p:spPr>
          <a:xfrm flipH="1">
            <a:off x="1811137" y="4073414"/>
            <a:ext cx="170768" cy="455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4C9B91-DD8A-4DE7-A9D5-31DD7734B9B9}"/>
              </a:ext>
            </a:extLst>
          </p:cNvPr>
          <p:cNvCxnSpPr/>
          <p:nvPr/>
        </p:nvCxnSpPr>
        <p:spPr>
          <a:xfrm flipH="1">
            <a:off x="2052222" y="4187165"/>
            <a:ext cx="73664" cy="516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DE57574-0086-4BA6-8686-4ACB1C2AD9C0}"/>
              </a:ext>
            </a:extLst>
          </p:cNvPr>
          <p:cNvSpPr txBox="1"/>
          <p:nvPr/>
        </p:nvSpPr>
        <p:spPr>
          <a:xfrm>
            <a:off x="994371" y="5222534"/>
            <a:ext cx="146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 Premises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E74AC1D-D0B8-46B3-B2D8-7D9A9F670D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87136" y="2038809"/>
            <a:ext cx="843793" cy="993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CB19B0E-9C91-416F-9C93-D455EA7C48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19343" y="1986393"/>
            <a:ext cx="843793" cy="9939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2F8B96-B4D9-4586-90A1-FDBF65FEA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62801" y="1986393"/>
            <a:ext cx="843794" cy="9939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C52FDE9-607C-7E1E-2ED0-0235E6DBB795}"/>
              </a:ext>
            </a:extLst>
          </p:cNvPr>
          <p:cNvGrpSpPr/>
          <p:nvPr/>
        </p:nvGrpSpPr>
        <p:grpSpPr>
          <a:xfrm>
            <a:off x="3072469" y="4263036"/>
            <a:ext cx="1191348" cy="887294"/>
            <a:chOff x="3072469" y="4755796"/>
            <a:chExt cx="1191348" cy="88729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E808A00-7AEB-43B6-B5B6-164A0795B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3072469" y="4755796"/>
              <a:ext cx="794564" cy="50721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F7F0197-4607-407C-81CD-8AADE734D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3204731" y="4882490"/>
              <a:ext cx="794564" cy="50721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D9BBD3B-662D-4556-A398-1349DE490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3336992" y="5009184"/>
              <a:ext cx="794564" cy="50721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2772161-E02E-4FB5-9533-9832766BC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3469253" y="5135877"/>
              <a:ext cx="794564" cy="507213"/>
            </a:xfrm>
            <a:prstGeom prst="rect">
              <a:avLst/>
            </a:prstGeom>
          </p:spPr>
        </p:pic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F317C61-846B-42E5-921E-B94F1A3B8D90}"/>
              </a:ext>
            </a:extLst>
          </p:cNvPr>
          <p:cNvCxnSpPr/>
          <p:nvPr/>
        </p:nvCxnSpPr>
        <p:spPr>
          <a:xfrm flipH="1">
            <a:off x="3560656" y="3823730"/>
            <a:ext cx="306377" cy="341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EE20B32-8B6B-4392-AA27-73D0A12ABFD9}"/>
              </a:ext>
            </a:extLst>
          </p:cNvPr>
          <p:cNvCxnSpPr/>
          <p:nvPr/>
        </p:nvCxnSpPr>
        <p:spPr>
          <a:xfrm flipH="1">
            <a:off x="3816807" y="3934387"/>
            <a:ext cx="170768" cy="455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3A8595-FDCA-471D-9184-C008365737DC}"/>
              </a:ext>
            </a:extLst>
          </p:cNvPr>
          <p:cNvCxnSpPr/>
          <p:nvPr/>
        </p:nvCxnSpPr>
        <p:spPr>
          <a:xfrm flipH="1">
            <a:off x="4057891" y="4048138"/>
            <a:ext cx="73664" cy="516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259921-3110-4C0B-9FDD-353E22465CFA}"/>
              </a:ext>
            </a:extLst>
          </p:cNvPr>
          <p:cNvCxnSpPr/>
          <p:nvPr/>
        </p:nvCxnSpPr>
        <p:spPr>
          <a:xfrm flipH="1">
            <a:off x="5229818" y="3801280"/>
            <a:ext cx="306377" cy="341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3D46281-9FE3-4F6E-BF31-4F91227C4108}"/>
              </a:ext>
            </a:extLst>
          </p:cNvPr>
          <p:cNvCxnSpPr/>
          <p:nvPr/>
        </p:nvCxnSpPr>
        <p:spPr>
          <a:xfrm flipH="1">
            <a:off x="5485969" y="3911936"/>
            <a:ext cx="170768" cy="455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33C0258-90A5-AC6D-0F67-AE45036A578F}"/>
              </a:ext>
            </a:extLst>
          </p:cNvPr>
          <p:cNvGrpSpPr/>
          <p:nvPr/>
        </p:nvGrpSpPr>
        <p:grpSpPr>
          <a:xfrm>
            <a:off x="4741632" y="4025687"/>
            <a:ext cx="1191348" cy="1102193"/>
            <a:chOff x="4741632" y="4518447"/>
            <a:chExt cx="1191348" cy="1102193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A9C9562-5E67-4FCF-8315-F2B5789BC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741632" y="4733345"/>
              <a:ext cx="794564" cy="50721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ABBEA09-86A0-4948-86B7-0CE6DA54D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873893" y="4860039"/>
              <a:ext cx="794564" cy="50721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E1675CC-BD5C-4E86-B016-BA0083B33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5006155" y="4986733"/>
              <a:ext cx="794564" cy="50721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C87AC4F-50F7-4CA5-9F6E-6D598E541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5138416" y="5113427"/>
              <a:ext cx="794564" cy="507213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3036602-701D-4249-8065-95857D387876}"/>
                </a:ext>
              </a:extLst>
            </p:cNvPr>
            <p:cNvCxnSpPr/>
            <p:nvPr/>
          </p:nvCxnSpPr>
          <p:spPr>
            <a:xfrm flipH="1">
              <a:off x="5727054" y="4518447"/>
              <a:ext cx="73664" cy="5165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422B90-8E54-D390-F42B-5FE269017318}"/>
              </a:ext>
            </a:extLst>
          </p:cNvPr>
          <p:cNvGrpSpPr/>
          <p:nvPr/>
        </p:nvGrpSpPr>
        <p:grpSpPr>
          <a:xfrm>
            <a:off x="6059217" y="4237379"/>
            <a:ext cx="1191347" cy="887294"/>
            <a:chOff x="6059217" y="4730139"/>
            <a:chExt cx="1191347" cy="88729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DD4A600-BCE2-4435-A492-A23D67B40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059217" y="4730139"/>
              <a:ext cx="794564" cy="50721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56CBA2D-F6B3-49AB-AE99-96F78D135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191478" y="4856833"/>
              <a:ext cx="794564" cy="50721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6D21674-D965-45BA-81F1-7151743DC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323739" y="4983527"/>
              <a:ext cx="794564" cy="507213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BA8C86D-703B-4A8F-A7E7-F108DF63A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456000" y="5110220"/>
              <a:ext cx="794564" cy="507213"/>
            </a:xfrm>
            <a:prstGeom prst="rect">
              <a:avLst/>
            </a:prstGeom>
          </p:spPr>
        </p:pic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BE08ACC-59FE-4357-9E21-633B7003802B}"/>
              </a:ext>
            </a:extLst>
          </p:cNvPr>
          <p:cNvCxnSpPr/>
          <p:nvPr/>
        </p:nvCxnSpPr>
        <p:spPr>
          <a:xfrm flipH="1">
            <a:off x="6547403" y="3798073"/>
            <a:ext cx="306377" cy="341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C22F041-0C24-46FE-BF26-B3AAE59AD9E0}"/>
              </a:ext>
            </a:extLst>
          </p:cNvPr>
          <p:cNvCxnSpPr/>
          <p:nvPr/>
        </p:nvCxnSpPr>
        <p:spPr>
          <a:xfrm flipH="1">
            <a:off x="6803554" y="3908730"/>
            <a:ext cx="170768" cy="455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D456FA9-53C3-45DF-BD96-624858E1ADB7}"/>
              </a:ext>
            </a:extLst>
          </p:cNvPr>
          <p:cNvCxnSpPr/>
          <p:nvPr/>
        </p:nvCxnSpPr>
        <p:spPr>
          <a:xfrm flipH="1">
            <a:off x="7044638" y="4022481"/>
            <a:ext cx="73664" cy="516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C8501E79-6B87-4967-A1E4-549CF0E507F9}"/>
              </a:ext>
            </a:extLst>
          </p:cNvPr>
          <p:cNvSpPr/>
          <p:nvPr/>
        </p:nvSpPr>
        <p:spPr>
          <a:xfrm>
            <a:off x="3146618" y="3421406"/>
            <a:ext cx="4472778" cy="140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E5C0DFCF-B094-4069-854A-B21B22443B01}"/>
              </a:ext>
            </a:extLst>
          </p:cNvPr>
          <p:cNvSpPr/>
          <p:nvPr/>
        </p:nvSpPr>
        <p:spPr>
          <a:xfrm>
            <a:off x="3987575" y="3102518"/>
            <a:ext cx="231036" cy="75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F11FD2FF-880B-437B-806A-12071658BD3A}"/>
              </a:ext>
            </a:extLst>
          </p:cNvPr>
          <p:cNvSpPr/>
          <p:nvPr/>
        </p:nvSpPr>
        <p:spPr>
          <a:xfrm>
            <a:off x="5256596" y="3078368"/>
            <a:ext cx="231036" cy="75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58CA3A09-5172-4CD7-9CE5-D1FBF0B1E8A8}"/>
              </a:ext>
            </a:extLst>
          </p:cNvPr>
          <p:cNvSpPr/>
          <p:nvPr/>
        </p:nvSpPr>
        <p:spPr>
          <a:xfrm>
            <a:off x="6516460" y="3083608"/>
            <a:ext cx="231036" cy="75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E234E95-EB51-46DE-8602-81A0C6A6EB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951024" y="1773390"/>
            <a:ext cx="2969224" cy="167809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76BD21D-DD45-43E1-90D3-92208A32C6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87352" y="2596914"/>
            <a:ext cx="524416" cy="61770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B939162-973A-463C-9616-96D62F04B0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20968" y="2226906"/>
            <a:ext cx="524416" cy="61770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C329772-6825-431F-AC0C-E7B25F4DA1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674543" y="2204766"/>
            <a:ext cx="524416" cy="61770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4BF13D6-03C8-4D6E-9FE6-CFE8D918C4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068284" y="2647371"/>
            <a:ext cx="524416" cy="61770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B91676C-FEDC-47AF-9D33-DBA6CC6AED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598783" y="2726824"/>
            <a:ext cx="524416" cy="61770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0A5EE7C-84FC-48FF-909B-2AFB445977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73428" y="2716395"/>
            <a:ext cx="524416" cy="61770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0003EFD-6A57-B22D-7C91-8380CAEF5BD7}"/>
              </a:ext>
            </a:extLst>
          </p:cNvPr>
          <p:cNvGrpSpPr/>
          <p:nvPr/>
        </p:nvGrpSpPr>
        <p:grpSpPr>
          <a:xfrm>
            <a:off x="7678525" y="3506309"/>
            <a:ext cx="3173669" cy="1390415"/>
            <a:chOff x="7678525" y="3999069"/>
            <a:chExt cx="3173669" cy="1390415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78EA441-FBB2-438E-AE40-CA0C15B450D1}"/>
                </a:ext>
              </a:extLst>
            </p:cNvPr>
            <p:cNvGrpSpPr/>
            <p:nvPr/>
          </p:nvGrpSpPr>
          <p:grpSpPr>
            <a:xfrm>
              <a:off x="7678525" y="3999069"/>
              <a:ext cx="1073263" cy="1275836"/>
              <a:chOff x="7502536" y="4101225"/>
              <a:chExt cx="1236684" cy="1534703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4FC70FD-07A9-4AD7-85C2-A8C6CA87E3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502536" y="44620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BB9B4F56-C0AA-40B7-AD8E-A86DAFA80E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654936" y="46144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5F025095-EEB3-4537-AFDD-2C0B4CB03D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807336" y="47668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1E4AFB9E-7840-4BBC-A0A2-DBF78C075F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959736" y="4919240"/>
                <a:ext cx="779484" cy="716688"/>
              </a:xfrm>
              <a:prstGeom prst="rect">
                <a:avLst/>
              </a:prstGeom>
            </p:spPr>
          </p:pic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7E310648-E406-4D81-B601-A4FC60883542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7928993" y="4101225"/>
                <a:ext cx="320299" cy="349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3408332-B84C-4C92-AAC2-898EB994FED0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224147" y="4254669"/>
                <a:ext cx="178527" cy="4663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99D7DC5-83B8-4F48-B0F9-A9B8B3005253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501941" y="4402435"/>
                <a:ext cx="77011" cy="5289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88D46BE-CB56-48F6-8D94-99CFDFB11819}"/>
                </a:ext>
              </a:extLst>
            </p:cNvPr>
            <p:cNvGrpSpPr/>
            <p:nvPr/>
          </p:nvGrpSpPr>
          <p:grpSpPr>
            <a:xfrm>
              <a:off x="8709324" y="4113648"/>
              <a:ext cx="1073263" cy="1275836"/>
              <a:chOff x="7502536" y="4101225"/>
              <a:chExt cx="1236684" cy="1534703"/>
            </a:xfrm>
          </p:grpSpPr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CD39F66E-EA17-4902-9786-4D4F456B7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502536" y="44620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84040E6D-7004-43DC-90B5-ED5DEBFB70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654936" y="46144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9B434ED0-2CD3-4928-977B-2636B82EA3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807336" y="47668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342AED5C-B0B3-4387-AFE2-312BEF63B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959736" y="4919240"/>
                <a:ext cx="779484" cy="716688"/>
              </a:xfrm>
              <a:prstGeom prst="rect">
                <a:avLst/>
              </a:prstGeom>
            </p:spPr>
          </p:pic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7B2AFE23-A936-4CAB-8968-8911A33519F3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7928993" y="4101225"/>
                <a:ext cx="320299" cy="349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23687F3C-1912-483A-95BE-E3F8677FB245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224147" y="4254669"/>
                <a:ext cx="178527" cy="4663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DF83B1E9-66C3-4AE2-AE51-AFF3A3BC4AD8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501941" y="4402435"/>
                <a:ext cx="77011" cy="5289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81A2FE1-1114-4463-8CF1-23FBFFAA82F8}"/>
                </a:ext>
              </a:extLst>
            </p:cNvPr>
            <p:cNvGrpSpPr/>
            <p:nvPr/>
          </p:nvGrpSpPr>
          <p:grpSpPr>
            <a:xfrm>
              <a:off x="9778931" y="4092221"/>
              <a:ext cx="1073263" cy="1275836"/>
              <a:chOff x="7502536" y="4101225"/>
              <a:chExt cx="1236684" cy="1534703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D44C85CB-CD7D-4144-83A9-590E5CE35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502536" y="44620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92D2747F-5828-490E-B56F-CB397E0DA3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654936" y="46144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6051F86A-7093-44FD-AA19-29221AA8EF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807336" y="4766840"/>
                <a:ext cx="779484" cy="716688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9757599B-6A36-40BF-BE84-A68975E20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 rot="344565">
                <a:off x="7959736" y="4919240"/>
                <a:ext cx="779484" cy="716688"/>
              </a:xfrm>
              <a:prstGeom prst="rect">
                <a:avLst/>
              </a:prstGeom>
            </p:spPr>
          </p:pic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E286FED-68C6-4062-9640-7C597D558A7F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7928993" y="4101225"/>
                <a:ext cx="320299" cy="349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E9C48DBA-5E2E-4C82-88DA-D04C2CAB8413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224147" y="4254669"/>
                <a:ext cx="178527" cy="4663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8FB74FAC-9EFF-4613-B8AA-4299029A3C89}"/>
                  </a:ext>
                </a:extLst>
              </p:cNvPr>
              <p:cNvCxnSpPr>
                <a:cxnSpLocks/>
              </p:cNvCxnSpPr>
              <p:nvPr/>
            </p:nvCxnSpPr>
            <p:spPr>
              <a:xfrm rot="344565" flipH="1">
                <a:off x="8501941" y="4402435"/>
                <a:ext cx="77011" cy="5289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B0609E-148A-40CD-8106-02F0D2FBB663}"/>
              </a:ext>
            </a:extLst>
          </p:cNvPr>
          <p:cNvSpPr/>
          <p:nvPr/>
        </p:nvSpPr>
        <p:spPr>
          <a:xfrm>
            <a:off x="7895547" y="3423267"/>
            <a:ext cx="3229653" cy="148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12B39716-CBFD-421E-980F-CE56E92C7303}"/>
              </a:ext>
            </a:extLst>
          </p:cNvPr>
          <p:cNvCxnSpPr/>
          <p:nvPr/>
        </p:nvCxnSpPr>
        <p:spPr>
          <a:xfrm flipH="1">
            <a:off x="8635500" y="3440634"/>
            <a:ext cx="227337" cy="2449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D85C20C7-FC5A-4899-BE92-6CA890B6E1B2}"/>
              </a:ext>
            </a:extLst>
          </p:cNvPr>
          <p:cNvCxnSpPr/>
          <p:nvPr/>
        </p:nvCxnSpPr>
        <p:spPr>
          <a:xfrm flipH="1">
            <a:off x="9470506" y="3398319"/>
            <a:ext cx="227337" cy="2449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2A7B0C7-58C0-4951-9F50-4F73EA0C1B67}"/>
              </a:ext>
            </a:extLst>
          </p:cNvPr>
          <p:cNvCxnSpPr>
            <a:cxnSpLocks/>
          </p:cNvCxnSpPr>
          <p:nvPr/>
        </p:nvCxnSpPr>
        <p:spPr>
          <a:xfrm>
            <a:off x="9996061" y="3428649"/>
            <a:ext cx="170027" cy="2909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73187119-5DEE-4990-B9A2-76169581D350}"/>
              </a:ext>
            </a:extLst>
          </p:cNvPr>
          <p:cNvSpPr txBox="1"/>
          <p:nvPr/>
        </p:nvSpPr>
        <p:spPr>
          <a:xfrm>
            <a:off x="3221375" y="5222534"/>
            <a:ext cx="98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ASP1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DA85402-19E5-4504-AFD1-96D0208BB80D}"/>
              </a:ext>
            </a:extLst>
          </p:cNvPr>
          <p:cNvSpPr txBox="1"/>
          <p:nvPr/>
        </p:nvSpPr>
        <p:spPr>
          <a:xfrm>
            <a:off x="4879638" y="5222534"/>
            <a:ext cx="98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ASP2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2BB6690-AF0D-461A-B65E-4766531A9E40}"/>
              </a:ext>
            </a:extLst>
          </p:cNvPr>
          <p:cNvSpPr txBox="1"/>
          <p:nvPr/>
        </p:nvSpPr>
        <p:spPr>
          <a:xfrm>
            <a:off x="6206876" y="5222534"/>
            <a:ext cx="98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ASP3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0803D54-8135-40A4-A975-DE63820B6366}"/>
              </a:ext>
            </a:extLst>
          </p:cNvPr>
          <p:cNvSpPr txBox="1"/>
          <p:nvPr/>
        </p:nvSpPr>
        <p:spPr>
          <a:xfrm>
            <a:off x="7895546" y="5253683"/>
            <a:ext cx="32296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Elastic, Multi-tenant Cloud</a:t>
            </a:r>
          </a:p>
          <a:p>
            <a:pPr algn="ctr"/>
            <a:r>
              <a:rPr lang="en-US" sz="1400" dirty="0"/>
              <a:t>Distributed, autoscaling, provider managed</a:t>
            </a:r>
          </a:p>
        </p:txBody>
      </p:sp>
      <p:sp>
        <p:nvSpPr>
          <p:cNvPr id="127" name="Arrow: Striped Right 126">
            <a:extLst>
              <a:ext uri="{FF2B5EF4-FFF2-40B4-BE49-F238E27FC236}">
                <a16:creationId xmlns:a16="http://schemas.microsoft.com/office/drawing/2014/main" id="{2C1DFB6D-5B58-4D4E-B685-4A2C7B89CF6B}"/>
              </a:ext>
            </a:extLst>
          </p:cNvPr>
          <p:cNvSpPr/>
          <p:nvPr/>
        </p:nvSpPr>
        <p:spPr>
          <a:xfrm>
            <a:off x="2675558" y="1848813"/>
            <a:ext cx="839364" cy="423968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Arrow: Striped Right 127">
            <a:extLst>
              <a:ext uri="{FF2B5EF4-FFF2-40B4-BE49-F238E27FC236}">
                <a16:creationId xmlns:a16="http://schemas.microsoft.com/office/drawing/2014/main" id="{008044B4-4BFF-4048-B76C-291E187F961C}"/>
              </a:ext>
            </a:extLst>
          </p:cNvPr>
          <p:cNvSpPr/>
          <p:nvPr/>
        </p:nvSpPr>
        <p:spPr>
          <a:xfrm>
            <a:off x="7371574" y="1870450"/>
            <a:ext cx="839364" cy="423968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7338F0-336F-CFA7-EC9E-C3279DE51251}"/>
              </a:ext>
            </a:extLst>
          </p:cNvPr>
          <p:cNvSpPr txBox="1"/>
          <p:nvPr/>
        </p:nvSpPr>
        <p:spPr>
          <a:xfrm>
            <a:off x="4270193" y="6445908"/>
            <a:ext cx="2602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ASP = Application Service Provider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7AF673-6A23-F471-83F2-33EAB2095FE7}"/>
              </a:ext>
            </a:extLst>
          </p:cNvPr>
          <p:cNvSpPr txBox="1"/>
          <p:nvPr/>
        </p:nvSpPr>
        <p:spPr>
          <a:xfrm>
            <a:off x="3146618" y="5509384"/>
            <a:ext cx="44727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Cluster</a:t>
            </a:r>
          </a:p>
          <a:p>
            <a:pPr algn="ctr"/>
            <a:r>
              <a:rPr lang="en-US" sz="1400" dirty="0"/>
              <a:t>Load balancing, replication, availability, dynamic allocation, self-managed</a:t>
            </a:r>
          </a:p>
        </p:txBody>
      </p:sp>
    </p:spTree>
    <p:extLst>
      <p:ext uri="{BB962C8B-B14F-4D97-AF65-F5344CB8AC3E}">
        <p14:creationId xmlns:p14="http://schemas.microsoft.com/office/powerpoint/2010/main" val="835849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10423-1675-4729-B255-231FF5C2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Service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DBD57-E6FA-4BAD-AFB3-478255C41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684"/>
            <a:ext cx="10058400" cy="4554666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ja-JP" dirty="0"/>
              <a:t>Cloud Infrastructure as a Service (IaaS)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Rent processing, storage, network capacity, and other fundamental computing resources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e.g. AWS EC2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use case – you don’t want to buy &amp; maintain HW, but need full control</a:t>
            </a:r>
          </a:p>
          <a:p>
            <a:pPr>
              <a:lnSpc>
                <a:spcPct val="80000"/>
              </a:lnSpc>
            </a:pPr>
            <a:r>
              <a:rPr lang="en-US" altLang="ja-JP" dirty="0"/>
              <a:t>Cloud Platform as a Service (PaaS)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Deploy </a:t>
            </a:r>
            <a:r>
              <a:rPr lang="en-US" altLang="en-US" dirty="0"/>
              <a:t>customer-created applications to</a:t>
            </a:r>
          </a:p>
          <a:p>
            <a:pPr marL="200025" lvl="1" indent="201613">
              <a:lnSpc>
                <a:spcPct val="80000"/>
              </a:lnSpc>
              <a:buNone/>
            </a:pPr>
            <a:r>
              <a:rPr lang="en-US" altLang="en-US" dirty="0"/>
              <a:t>a cloud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Provides platform (OS, storage,</a:t>
            </a:r>
          </a:p>
          <a:p>
            <a:pPr marL="200025" lvl="1" indent="201613">
              <a:lnSpc>
                <a:spcPct val="80000"/>
              </a:lnSpc>
              <a:buNone/>
            </a:pPr>
            <a:r>
              <a:rPr lang="en-US" altLang="ja-JP" dirty="0"/>
              <a:t>availability, JVM, Node, </a:t>
            </a:r>
            <a:r>
              <a:rPr lang="en-US" altLang="ja-JP" dirty="0" err="1"/>
              <a:t>etc</a:t>
            </a:r>
            <a:r>
              <a:rPr lang="en-US" altLang="ja-JP" dirty="0"/>
              <a:t>)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e.g. Google App engine, PHP hosting,</a:t>
            </a:r>
          </a:p>
          <a:p>
            <a:pPr marL="382588" lvl="2" indent="188913">
              <a:lnSpc>
                <a:spcPct val="80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-apple-system"/>
              </a:rPr>
              <a:t>Microsoft Azure App Service</a:t>
            </a:r>
            <a:endParaRPr lang="en-US" altLang="ja-JP" sz="1600" dirty="0"/>
          </a:p>
          <a:p>
            <a:pPr>
              <a:lnSpc>
                <a:spcPct val="80000"/>
              </a:lnSpc>
            </a:pPr>
            <a:r>
              <a:rPr lang="en-US" altLang="ja-JP" dirty="0"/>
              <a:t>Cloud Software as a Service (SaaS)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Use provider’s applications over a</a:t>
            </a:r>
          </a:p>
          <a:p>
            <a:pPr marL="200025" lvl="1" indent="201613">
              <a:lnSpc>
                <a:spcPct val="80000"/>
              </a:lnSpc>
              <a:buNone/>
            </a:pPr>
            <a:r>
              <a:rPr lang="en-US" altLang="ja-JP" dirty="0"/>
              <a:t>network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Cannot change anything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e.g. Gmail, Office 365, Dropbox</a:t>
            </a:r>
          </a:p>
          <a:p>
            <a:pPr lvl="1">
              <a:lnSpc>
                <a:spcPct val="80000"/>
              </a:lnSpc>
            </a:pPr>
            <a:endParaRPr lang="en-US" altLang="ja-JP" sz="2000" dirty="0"/>
          </a:p>
          <a:p>
            <a:endParaRPr lang="en-US" dirty="0"/>
          </a:p>
        </p:txBody>
      </p:sp>
      <p:pic>
        <p:nvPicPr>
          <p:cNvPr id="1026" name="Picture 2" descr="saas vs paas vs iaas breakdown">
            <a:extLst>
              <a:ext uri="{FF2B5EF4-FFF2-40B4-BE49-F238E27FC236}">
                <a16:creationId xmlns:a16="http://schemas.microsoft.com/office/drawing/2014/main" id="{B1B09BB3-3461-4A3C-86F1-8383311FD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125" y="3307515"/>
            <a:ext cx="5888555" cy="28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693BD1-528B-4AD6-9E96-5445A87B568A}"/>
              </a:ext>
            </a:extLst>
          </p:cNvPr>
          <p:cNvSpPr/>
          <p:nvPr/>
        </p:nvSpPr>
        <p:spPr>
          <a:xfrm>
            <a:off x="3733221" y="6488674"/>
            <a:ext cx="74224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https://www.bigcommerce.com/blog/saas-vs-paas-vs-iaas/#the-key-differences-between-on-premise-saas-paas-iaas</a:t>
            </a:r>
          </a:p>
        </p:txBody>
      </p:sp>
    </p:spTree>
    <p:extLst>
      <p:ext uri="{BB962C8B-B14F-4D97-AF65-F5344CB8AC3E}">
        <p14:creationId xmlns:p14="http://schemas.microsoft.com/office/powerpoint/2010/main" val="3454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7E54-1CC7-76B8-544A-B186E33F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FBD0-D8A0-8ADC-6529-92DABB76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Mutant Cloud Service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286C1-8DDD-E53C-8EBB-D026EC269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684"/>
            <a:ext cx="9123904" cy="4463055"/>
          </a:xfrm>
        </p:spPr>
        <p:txBody>
          <a:bodyPr>
            <a:normAutofit/>
          </a:bodyPr>
          <a:lstStyle/>
          <a:p>
            <a:pPr marL="173038" indent="-58738">
              <a:lnSpc>
                <a:spcPct val="80000"/>
              </a:lnSpc>
              <a:buNone/>
            </a:pPr>
            <a:r>
              <a:rPr lang="en-US" altLang="ja-JP" dirty="0"/>
              <a:t>Container as a Service (CaaS)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Deploy a Docker container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e.g. AWS EKS / ECS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Not PaaS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Have to manage 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Frameworks / runtime environments (Node, </a:t>
            </a:r>
            <a:r>
              <a:rPr lang="en-US" altLang="ja-JP" sz="1600" dirty="0" err="1"/>
              <a:t>etc</a:t>
            </a:r>
            <a:r>
              <a:rPr lang="en-US" altLang="ja-JP" sz="1600" dirty="0"/>
              <a:t>)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 err="1"/>
              <a:t>Dockerfile</a:t>
            </a:r>
            <a:r>
              <a:rPr lang="en-US" altLang="ja-JP" sz="1600" dirty="0"/>
              <a:t>, dependencies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Networking (VPC, subnets, </a:t>
            </a:r>
            <a:r>
              <a:rPr lang="en-US" altLang="ja-JP" sz="1600" dirty="0" err="1"/>
              <a:t>etc</a:t>
            </a:r>
            <a:r>
              <a:rPr lang="en-US" altLang="ja-JP" sz="1600" dirty="0"/>
              <a:t>)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IAM, secret management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Auto-scaling policies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Not IaaS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No access to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OS &amp; packages &amp; low-level config &amp; security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SSH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reboot</a:t>
            </a:r>
          </a:p>
        </p:txBody>
      </p:sp>
      <p:pic>
        <p:nvPicPr>
          <p:cNvPr id="1026" name="Picture 2" descr="saas vs paas vs iaas breakdown">
            <a:extLst>
              <a:ext uri="{FF2B5EF4-FFF2-40B4-BE49-F238E27FC236}">
                <a16:creationId xmlns:a16="http://schemas.microsoft.com/office/drawing/2014/main" id="{20F26D45-02AE-2BDB-92BF-58573B7B5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7" y="3545573"/>
            <a:ext cx="5408023" cy="265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ED9EA7-8D35-65B2-406E-208D3DA53DCF}"/>
              </a:ext>
            </a:extLst>
          </p:cNvPr>
          <p:cNvSpPr txBox="1"/>
          <p:nvPr/>
        </p:nvSpPr>
        <p:spPr>
          <a:xfrm>
            <a:off x="8119871" y="3059668"/>
            <a:ext cx="663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CaaS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77FB7A-31F2-6F96-9E19-A73E08AEBC61}"/>
              </a:ext>
            </a:extLst>
          </p:cNvPr>
          <p:cNvCxnSpPr>
            <a:cxnSpLocks/>
          </p:cNvCxnSpPr>
          <p:nvPr/>
        </p:nvCxnSpPr>
        <p:spPr>
          <a:xfrm>
            <a:off x="8451668" y="3320732"/>
            <a:ext cx="0" cy="42658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A953E4B-59B9-E431-CA0B-206F516F3F1A}"/>
              </a:ext>
            </a:extLst>
          </p:cNvPr>
          <p:cNvSpPr/>
          <p:nvPr/>
        </p:nvSpPr>
        <p:spPr>
          <a:xfrm>
            <a:off x="3733221" y="6488674"/>
            <a:ext cx="74224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https://www.bigcommerce.com/blog/saas-vs-paas-vs-iaas/#the-key-differences-between-on-premise-saas-paas-iaas</a:t>
            </a:r>
          </a:p>
        </p:txBody>
      </p:sp>
    </p:spTree>
    <p:extLst>
      <p:ext uri="{BB962C8B-B14F-4D97-AF65-F5344CB8AC3E}">
        <p14:creationId xmlns:p14="http://schemas.microsoft.com/office/powerpoint/2010/main" val="317673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C1777-034D-DE7A-AA11-E83EE9CCF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67050-3B5E-A3F6-CB3B-81D7575F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Mutant Cloud Service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76C76-8A3A-8646-35DC-AB9FE3F6E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684"/>
            <a:ext cx="9123904" cy="446305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ja-JP" dirty="0"/>
              <a:t>Function as a Service (FaaS)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Deploy a function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Not PaaS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No long-running services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No persistence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Ephemeral</a:t>
            </a:r>
          </a:p>
          <a:p>
            <a:pPr marL="0" indent="114300">
              <a:lnSpc>
                <a:spcPct val="80000"/>
              </a:lnSpc>
              <a:buNone/>
            </a:pPr>
            <a:r>
              <a:rPr lang="en-US" altLang="ja-JP" dirty="0"/>
              <a:t>Salesforce, </a:t>
            </a:r>
            <a:r>
              <a:rPr lang="en-US" altLang="ja-JP" dirty="0" err="1"/>
              <a:t>etc</a:t>
            </a:r>
            <a:endParaRPr lang="en-US" altLang="ja-JP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PaaS + SaaS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Depends on how you use it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CRM – SaaS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Custom code / app platform – PaaS</a:t>
            </a:r>
          </a:p>
          <a:p>
            <a:pPr>
              <a:lnSpc>
                <a:spcPct val="80000"/>
              </a:lnSpc>
            </a:pPr>
            <a:r>
              <a:rPr lang="en-US" altLang="ja-JP" dirty="0"/>
              <a:t>[X]</a:t>
            </a:r>
            <a:r>
              <a:rPr lang="en-US" altLang="ja-JP" dirty="0" err="1"/>
              <a:t>aaS</a:t>
            </a:r>
            <a:endParaRPr lang="en-US" altLang="ja-JP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A lot – derivatives, subtypes, nuances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e.g. managed MySQL – what is it?</a:t>
            </a:r>
          </a:p>
        </p:txBody>
      </p:sp>
      <p:pic>
        <p:nvPicPr>
          <p:cNvPr id="5" name="Picture 2" descr="saas vs paas vs iaas breakdown">
            <a:extLst>
              <a:ext uri="{FF2B5EF4-FFF2-40B4-BE49-F238E27FC236}">
                <a16:creationId xmlns:a16="http://schemas.microsoft.com/office/drawing/2014/main" id="{71F3016D-0DE3-F15A-FDE3-B62A49AE0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7" y="3545573"/>
            <a:ext cx="5408023" cy="265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07DFCB-0947-16B2-ADD6-83DA6C9F80F2}"/>
              </a:ext>
            </a:extLst>
          </p:cNvPr>
          <p:cNvSpPr/>
          <p:nvPr/>
        </p:nvSpPr>
        <p:spPr>
          <a:xfrm>
            <a:off x="3733221" y="6488674"/>
            <a:ext cx="74224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https://www.bigcommerce.com/blog/saas-vs-paas-vs-iaas/#the-key-differences-between-on-premise-saas-paas-iaas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CA1F30-B9E9-DA6F-D8E5-961DC04F0F47}"/>
              </a:ext>
            </a:extLst>
          </p:cNvPr>
          <p:cNvSpPr txBox="1"/>
          <p:nvPr/>
        </p:nvSpPr>
        <p:spPr>
          <a:xfrm>
            <a:off x="9306422" y="3059668"/>
            <a:ext cx="663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FaaS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1A68D9F-C35B-3516-468D-94E4B3CB9461}"/>
              </a:ext>
            </a:extLst>
          </p:cNvPr>
          <p:cNvCxnSpPr>
            <a:cxnSpLocks/>
          </p:cNvCxnSpPr>
          <p:nvPr/>
        </p:nvCxnSpPr>
        <p:spPr>
          <a:xfrm>
            <a:off x="9638219" y="3320732"/>
            <a:ext cx="0" cy="42658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698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E2CCC-EA1B-AAF3-F8ED-94759E367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74E9-4FE6-877D-5972-A7CF1DA8F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Service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ED6E1-0C36-F7DB-0EC5-631CC8584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684"/>
            <a:ext cx="10058400" cy="4463055"/>
          </a:xfrm>
        </p:spPr>
        <p:txBody>
          <a:bodyPr>
            <a:normAutofit/>
          </a:bodyPr>
          <a:lstStyle/>
          <a:p>
            <a:pPr marL="0" indent="60325">
              <a:lnSpc>
                <a:spcPct val="80000"/>
              </a:lnSpc>
              <a:buNone/>
            </a:pPr>
            <a:r>
              <a:rPr lang="en-US" altLang="ja-JP" dirty="0"/>
              <a:t>Why it matters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Control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What do you need or want to control – for legal, compliance, or competitive reasons?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Responsibility separation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Whatever you keep control of, you need the in-house expertise to run it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Scalability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What can you scale, and what do you need to scale?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Ties back to expertise and control – more ownership means more to manage as you grow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And how fast can you scale when demand changes?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dirty="0"/>
              <a:t>CAPEX vs OPEX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Buying hardware upfront vs. paying only for what you use</a:t>
            </a:r>
          </a:p>
        </p:txBody>
      </p:sp>
    </p:spTree>
    <p:extLst>
      <p:ext uri="{BB962C8B-B14F-4D97-AF65-F5344CB8AC3E}">
        <p14:creationId xmlns:p14="http://schemas.microsoft.com/office/powerpoint/2010/main" val="255417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57533-0292-4BD7-A5F6-0BBF19EE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CAPEX and OPEX Defined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13B494-55F2-4B4B-8EB8-DC77E13C6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1932214"/>
            <a:ext cx="4937760" cy="3484034"/>
          </a:xfrm>
        </p:spPr>
        <p:txBody>
          <a:bodyPr/>
          <a:lstStyle/>
          <a:p>
            <a:r>
              <a:rPr lang="en-US" b="1" dirty="0" err="1"/>
              <a:t>CAP</a:t>
            </a:r>
            <a:r>
              <a:rPr lang="en-US" dirty="0" err="1"/>
              <a:t>ital</a:t>
            </a:r>
            <a:r>
              <a:rPr lang="en-US" dirty="0"/>
              <a:t> </a:t>
            </a:r>
            <a:r>
              <a:rPr lang="en-US" b="1" dirty="0" err="1"/>
              <a:t>EX</a:t>
            </a:r>
            <a:r>
              <a:rPr lang="en-US" dirty="0" err="1"/>
              <a:t>pense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Asset is "owned"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One time purchase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Business finance benefit: Costs can be capitalized and amortized (depreciated) over the asset’s useful life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owner is responsible for ongoing maintenance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64DFCC-E049-4597-9D7E-4CC76771E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1686" y="1932214"/>
            <a:ext cx="4743994" cy="4028320"/>
          </a:xfrm>
        </p:spPr>
        <p:txBody>
          <a:bodyPr/>
          <a:lstStyle/>
          <a:p>
            <a:r>
              <a:rPr lang="en-US" b="1" dirty="0" err="1"/>
              <a:t>OP</a:t>
            </a:r>
            <a:r>
              <a:rPr lang="en-US" dirty="0" err="1"/>
              <a:t>erational</a:t>
            </a:r>
            <a:r>
              <a:rPr lang="en-US" dirty="0"/>
              <a:t> </a:t>
            </a:r>
            <a:r>
              <a:rPr lang="en-US" b="1" dirty="0" err="1"/>
              <a:t>EX</a:t>
            </a:r>
            <a:r>
              <a:rPr lang="en-US" dirty="0" err="1"/>
              <a:t>pense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 ownership of asset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pay for Costs of Usage (aka Operation)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operation ceases, so does your expense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Fully expensed in the year it’s incurred – no amortization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Business finance benefit:</a:t>
            </a:r>
            <a:r>
              <a:rPr lang="en-US" b="1" dirty="0">
                <a:solidFill>
                  <a:srgbClr val="BD582C"/>
                </a:solidFill>
              </a:rPr>
              <a:t> </a:t>
            </a:r>
            <a:r>
              <a:rPr lang="en-US" dirty="0"/>
              <a:t>no big upfront investment, easier budgeting, and cost scales with actual usage instead of sitting idle</a:t>
            </a:r>
          </a:p>
        </p:txBody>
      </p:sp>
    </p:spTree>
    <p:extLst>
      <p:ext uri="{BB962C8B-B14F-4D97-AF65-F5344CB8AC3E}">
        <p14:creationId xmlns:p14="http://schemas.microsoft.com/office/powerpoint/2010/main" val="27235908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2B0D62D-9437-4360-A893-17F2DDCA6ED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c7573888-99de-4fa8-b7e6-63f961c99c2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22036</TotalTime>
  <Words>2394</Words>
  <Application>Microsoft Office PowerPoint</Application>
  <PresentationFormat>Widescreen</PresentationFormat>
  <Paragraphs>365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-apple-system</vt:lpstr>
      <vt:lpstr>Arial</vt:lpstr>
      <vt:lpstr>Calibri</vt:lpstr>
      <vt:lpstr>Calibri Light</vt:lpstr>
      <vt:lpstr>Wingdings</vt:lpstr>
      <vt:lpstr>Retrospect</vt:lpstr>
      <vt:lpstr>Default Design</vt:lpstr>
      <vt:lpstr>1_Retrospect</vt:lpstr>
      <vt:lpstr>Architecture in the Cloud</vt:lpstr>
      <vt:lpstr>Origin of the term “Cloud Computing”</vt:lpstr>
      <vt:lpstr>What is Cloud computing?</vt:lpstr>
      <vt:lpstr>A shift …</vt:lpstr>
      <vt:lpstr>Cloud Service Models</vt:lpstr>
      <vt:lpstr>Mutant Cloud Service Models</vt:lpstr>
      <vt:lpstr>Mutant Cloud Service Models</vt:lpstr>
      <vt:lpstr>Cloud Service Models</vt:lpstr>
      <vt:lpstr>CAPEX and OPEX Defined</vt:lpstr>
      <vt:lpstr>Visually …</vt:lpstr>
      <vt:lpstr>Cloud Deployment Models</vt:lpstr>
      <vt:lpstr>Cloud Deployment Models</vt:lpstr>
      <vt:lpstr>The NIST Cloud Definition Framework</vt:lpstr>
      <vt:lpstr>Cloud Revenue Models</vt:lpstr>
      <vt:lpstr>Model vs Adoption</vt:lpstr>
      <vt:lpstr>Model vs Adoption</vt:lpstr>
      <vt:lpstr>Examples</vt:lpstr>
      <vt:lpstr>Challenges for Cloud Adoption</vt:lpstr>
      <vt:lpstr>Challenges for Cloud Adoption - Cost</vt:lpstr>
      <vt:lpstr>Challenges for Cloud Adoption - Cost</vt:lpstr>
      <vt:lpstr>Cloud Repatriation</vt:lpstr>
      <vt:lpstr>Emerging Service Models</vt:lpstr>
      <vt:lpstr>Emerging Deployment Models</vt:lpstr>
      <vt:lpstr>Continued Evolution of Computing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in the Cloud</dc:title>
  <dc:creator>Kal Rabb</dc:creator>
  <cp:lastModifiedBy>Christopher Wake</cp:lastModifiedBy>
  <cp:revision>94</cp:revision>
  <dcterms:created xsi:type="dcterms:W3CDTF">2019-01-02T18:51:41Z</dcterms:created>
  <dcterms:modified xsi:type="dcterms:W3CDTF">2026-07-03T17:40:20Z</dcterms:modified>
</cp:coreProperties>
</file>